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6"/>
  </p:notesMasterIdLst>
  <p:handoutMasterIdLst>
    <p:handoutMasterId r:id="rId47"/>
  </p:handoutMasterIdLst>
  <p:sldIdLst>
    <p:sldId id="483" r:id="rId3"/>
    <p:sldId id="468" r:id="rId4"/>
    <p:sldId id="469" r:id="rId5"/>
    <p:sldId id="505" r:id="rId6"/>
    <p:sldId id="520" r:id="rId7"/>
    <p:sldId id="518" r:id="rId8"/>
    <p:sldId id="517" r:id="rId9"/>
    <p:sldId id="519" r:id="rId10"/>
    <p:sldId id="606" r:id="rId11"/>
    <p:sldId id="506" r:id="rId12"/>
    <p:sldId id="507" r:id="rId13"/>
    <p:sldId id="535" r:id="rId14"/>
    <p:sldId id="540" r:id="rId15"/>
    <p:sldId id="550" r:id="rId16"/>
    <p:sldId id="561" r:id="rId17"/>
    <p:sldId id="562" r:id="rId18"/>
    <p:sldId id="668" r:id="rId19"/>
    <p:sldId id="573" r:id="rId20"/>
    <p:sldId id="563" r:id="rId21"/>
    <p:sldId id="536" r:id="rId22"/>
    <p:sldId id="642" r:id="rId23"/>
    <p:sldId id="646" r:id="rId24"/>
    <p:sldId id="643" r:id="rId25"/>
    <p:sldId id="644" r:id="rId26"/>
    <p:sldId id="645" r:id="rId27"/>
    <p:sldId id="584" r:id="rId28"/>
    <p:sldId id="586" r:id="rId29"/>
    <p:sldId id="537" r:id="rId30"/>
    <p:sldId id="539" r:id="rId31"/>
    <p:sldId id="512" r:id="rId32"/>
    <p:sldId id="513" r:id="rId33"/>
    <p:sldId id="594" r:id="rId34"/>
    <p:sldId id="595" r:id="rId35"/>
    <p:sldId id="596" r:id="rId36"/>
    <p:sldId id="514" r:id="rId37"/>
    <p:sldId id="515" r:id="rId38"/>
    <p:sldId id="635" r:id="rId39"/>
    <p:sldId id="597" r:id="rId40"/>
    <p:sldId id="598" r:id="rId41"/>
    <p:sldId id="599" r:id="rId42"/>
    <p:sldId id="600" r:id="rId43"/>
    <p:sldId id="601" r:id="rId44"/>
    <p:sldId id="493" r:id="rId45"/>
  </p:sldIdLst>
  <p:sldSz cx="9144000" cy="5143500" type="screen16x9"/>
  <p:notesSz cx="6858000" cy="9144000"/>
  <p:embeddedFontLst>
    <p:embeddedFont>
      <p:font typeface="SimSong Regular" panose="02020300000000000000" charset="-122"/>
      <p:regular r:id="rId51"/>
    </p:embeddedFont>
    <p:embeddedFont>
      <p:font typeface="DejaVu Math TeX Gyre" panose="02000503000000000000" charset="0"/>
      <p:regular r:id="rId52"/>
    </p:embeddedFont>
    <p:embeddedFont>
      <p:font typeface="SimSong" panose="02020300000000000000" charset="-122"/>
      <p:regular r:id="rId53"/>
    </p:embeddedFont>
    <p:embeddedFont>
      <p:font typeface="SimSong Bold" panose="02020300000000000000" charset="-122"/>
      <p:regular r:id="rId54"/>
    </p:embeddedFont>
    <p:embeddedFont>
      <p:font typeface="Century Gothic" panose="020B0502020202020204" charset="0"/>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B"/>
    <a:srgbClr val="B0BCCC"/>
    <a:srgbClr val="F2F2F2"/>
    <a:srgbClr val="DD7979"/>
    <a:srgbClr val="E5AFAF"/>
    <a:srgbClr val="FFFFFF"/>
    <a:srgbClr val="8397B0"/>
    <a:srgbClr val="D14F5B"/>
    <a:srgbClr val="1F4C6B"/>
    <a:srgbClr val="74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109" d="100"/>
          <a:sy n="109" d="100"/>
        </p:scale>
        <p:origin x="586" y="91"/>
      </p:cViewPr>
      <p:guideLst>
        <p:guide orient="horz" pos="2206"/>
        <p:guide orient="horz" pos="1441"/>
        <p:guide pos="5736"/>
        <p:guide pos="941"/>
        <p:guide pos="414"/>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notesMaster" Target="notesMasters/notesMaster1.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 loCatId="cycle" qsTypeId="urn:microsoft.com/office/officeart/2005/8/quickstyle/simple1" qsCatId="simple" csTypeId="urn:microsoft.com/office/officeart/2005/8/colors/accent1_2" csCatId="accent1" phldr="0"/>
      <dgm:spPr/>
      <dgm:t>
        <a:bodyPr/>
        <a:p>
          <a:endParaRPr lang="zh-CN" altLang="en-US"/>
        </a:p>
      </dgm:t>
    </dgm:pt>
    <dgm:pt modelId="{8E2A460B-45D3-4E20-A31D-4AFE676F0DDA}">
      <dgm:prSet phldrT="[文本]" phldr="0" custT="0"/>
      <dgm:spPr/>
      <dgm:t>
        <a:bodyPr vert="horz" wrap="square"/>
        <a:p>
          <a:pPr>
            <a:lnSpc>
              <a:spcPct val="100000"/>
            </a:lnSpc>
            <a:spcBef>
              <a:spcPct val="0"/>
            </a:spcBef>
            <a:spcAft>
              <a:spcPct val="35000"/>
            </a:spcAft>
          </a:pPr>
          <a:r>
            <a:rPr lang="en-US" altLang="zh-CN"/>
            <a:t>T</a:t>
          </a:r>
          <a:r>
            <a:rPr lang="en-US" altLang="zh-CN"/>
            <a:t/>
          </a:r>
          <a:endParaRPr lang="en-US" altLang="zh-CN"/>
        </a:p>
      </dgm:t>
    </dgm:pt>
    <dgm:pt modelId="{40722E6B-70D7-49DD-BCDB-C5F5A53BB946}" cxnId="{F73198EC-FE45-4998-A6DB-E0963003DDCC}" type="parTrans">
      <dgm:prSet/>
      <dgm:spPr/>
      <dgm:t>
        <a:bodyPr/>
        <a:p>
          <a:endParaRPr lang="zh-CN" altLang="en-US"/>
        </a:p>
      </dgm:t>
    </dgm:pt>
    <dgm:pt modelId="{AC66A5CC-387D-4D7B-8E90-1B8214C2F261}" cxnId="{F73198EC-FE45-4998-A6DB-E0963003DDCC}" type="sibTrans">
      <dgm:prSet/>
      <dgm:spPr/>
      <dgm:t>
        <a:bodyPr/>
        <a:p>
          <a:endParaRPr lang="zh-CN" altLang="en-US"/>
        </a:p>
      </dgm:t>
    </dgm:pt>
    <dgm:pt modelId="{ECE2948F-862B-4CC3-B6BC-3E6415C7F5DD}">
      <dgm:prSet phldrT="[文本]" phldr="0" custT="0"/>
      <dgm:spPr/>
      <dgm:t>
        <a:bodyPr vert="horz" wrap="square"/>
        <a:p>
          <a:pPr>
            <a:lnSpc>
              <a:spcPct val="100000"/>
            </a:lnSpc>
            <a:spcBef>
              <a:spcPct val="0"/>
            </a:spcBef>
            <a:spcAft>
              <a:spcPct val="35000"/>
            </a:spcAft>
          </a:pPr>
          <a:r>
            <a:rPr lang="en-US" altLang="zh-CN"/>
            <a:t>A</a:t>
          </a:r>
          <a:r>
            <a:rPr lang="en-US" altLang="zh-CN"/>
            <a:t/>
          </a:r>
          <a:endParaRPr lang="en-US" altLang="zh-CN"/>
        </a:p>
      </dgm:t>
    </dgm:pt>
    <dgm:pt modelId="{055F34F9-26B5-46B6-B947-B5718EF53A09}" cxnId="{94430ABE-7AC5-4B18-BF24-CE6FD46A1E43}" type="parTrans">
      <dgm:prSet/>
      <dgm:spPr/>
      <dgm:t>
        <a:bodyPr/>
        <a:p>
          <a:endParaRPr lang="zh-CN" altLang="en-US"/>
        </a:p>
      </dgm:t>
    </dgm:pt>
    <dgm:pt modelId="{4116C939-0673-4613-8FA7-CB6FE7258301}" cxnId="{94430ABE-7AC5-4B18-BF24-CE6FD46A1E43}" type="sibTrans">
      <dgm:prSet/>
      <dgm:spPr/>
      <dgm:t>
        <a:bodyPr/>
        <a:p>
          <a:endParaRPr lang="zh-CN" altLang="en-US"/>
        </a:p>
      </dgm:t>
    </dgm:pt>
    <dgm:pt modelId="{D34FE5D7-7525-4D59-ABC9-3998105E634C}">
      <dgm:prSet phldrT="[文本]" phldr="0" custT="0"/>
      <dgm:spPr/>
      <dgm:t>
        <a:bodyPr vert="horz" wrap="square"/>
        <a:p>
          <a:pPr>
            <a:lnSpc>
              <a:spcPct val="100000"/>
            </a:lnSpc>
            <a:spcBef>
              <a:spcPct val="0"/>
            </a:spcBef>
            <a:spcAft>
              <a:spcPct val="35000"/>
            </a:spcAft>
          </a:pPr>
          <a:r>
            <a:rPr lang="en-US" altLang="zh-CN"/>
            <a:t>C</a:t>
          </a:r>
          <a:r>
            <a:rPr lang="en-US" altLang="zh-CN"/>
            <a:t/>
          </a:r>
          <a:endParaRPr lang="en-US" altLang="zh-CN"/>
        </a:p>
      </dgm:t>
    </dgm:pt>
    <dgm:pt modelId="{A96BE2DD-535A-47FD-A010-195BD3C076B9}" cxnId="{C7F959F1-C6EE-4197-BDFE-2613C2152070}" type="parTrans">
      <dgm:prSet/>
      <dgm:spPr/>
      <dgm:t>
        <a:bodyPr/>
        <a:p>
          <a:endParaRPr lang="zh-CN" altLang="en-US"/>
        </a:p>
      </dgm:t>
    </dgm:pt>
    <dgm:pt modelId="{75EA9321-EAFA-4AF6-8313-8107E8EB3526}" cxnId="{C7F959F1-C6EE-4197-BDFE-2613C2152070}" type="sibTrans">
      <dgm:prSet/>
      <dgm:spPr/>
      <dgm:t>
        <a:bodyPr/>
        <a:p>
          <a:endParaRPr lang="zh-CN" altLang="en-US"/>
        </a:p>
      </dgm:t>
    </dgm:pt>
    <dgm:pt modelId="{E17F1310-B4AD-4B57-8D9B-BF776721EA77}">
      <dgm:prSet phldrT="[文本]" phldr="0" custT="0"/>
      <dgm:spPr/>
      <dgm:t>
        <a:bodyPr vert="horz" wrap="square"/>
        <a:p>
          <a:pPr>
            <a:lnSpc>
              <a:spcPct val="100000"/>
            </a:lnSpc>
            <a:spcBef>
              <a:spcPct val="0"/>
            </a:spcBef>
            <a:spcAft>
              <a:spcPct val="35000"/>
            </a:spcAft>
          </a:pPr>
          <a:r>
            <a:rPr lang="en-US" altLang="zh-CN"/>
            <a:t>I</a:t>
          </a:r>
          <a:r>
            <a:rPr lang="en-US" altLang="zh-CN"/>
            <a:t/>
          </a:r>
          <a:endParaRPr lang="en-US" altLang="zh-CN"/>
        </a:p>
      </dgm:t>
    </dgm:pt>
    <dgm:pt modelId="{6BAC1755-6217-4715-99C2-D1422148265D}" cxnId="{1BD0E68D-2346-4475-9345-2DBFBD82716D}" type="parTrans">
      <dgm:prSet/>
      <dgm:spPr/>
      <dgm:t>
        <a:bodyPr/>
        <a:p>
          <a:endParaRPr lang="zh-CN" altLang="en-US"/>
        </a:p>
      </dgm:t>
    </dgm:pt>
    <dgm:pt modelId="{925984A4-8E6F-4D28-B868-DBAB08F4BD28}" cxnId="{1BD0E68D-2346-4475-9345-2DBFBD82716D}" type="sibTrans">
      <dgm:prSet/>
      <dgm:spPr/>
      <dgm:t>
        <a:bodyPr/>
        <a:p>
          <a:endParaRPr lang="zh-CN" altLang="en-US"/>
        </a:p>
      </dgm:t>
    </dgm:pt>
    <dgm:pt modelId="{468FA009-1E87-4539-85FA-5C28B78DD6E9}">
      <dgm:prSet phldrT="[文本]" phldr="0" custT="0"/>
      <dgm:spPr/>
      <dgm:t>
        <a:bodyPr vert="horz" wrap="square"/>
        <a:p>
          <a:pPr>
            <a:lnSpc>
              <a:spcPct val="100000"/>
            </a:lnSpc>
            <a:spcBef>
              <a:spcPct val="0"/>
            </a:spcBef>
            <a:spcAft>
              <a:spcPct val="35000"/>
            </a:spcAft>
          </a:pPr>
          <a:r>
            <a:rPr lang="en-US" altLang="zh-CN"/>
            <a:t>D</a:t>
          </a:r>
          <a:r>
            <a:rPr lang="en-US" altLang="zh-CN"/>
            <a:t/>
          </a:r>
          <a:endParaRPr lang="en-US" altLang="zh-CN"/>
        </a:p>
      </dgm:t>
    </dgm:pt>
    <dgm:pt modelId="{F205FF88-2C9B-4658-BCAA-BEA6EB7393B2}" cxnId="{9D35B014-A94B-4982-AC48-85EFB86B75F8}" type="parTrans">
      <dgm:prSet/>
      <dgm:spPr/>
      <dgm:t>
        <a:bodyPr/>
        <a:p>
          <a:endParaRPr lang="zh-CN" altLang="en-US"/>
        </a:p>
      </dgm:t>
    </dgm:pt>
    <dgm:pt modelId="{B5C730DE-1181-420B-A78D-195E914DCCF5}" cxnId="{9D35B014-A94B-4982-AC48-85EFB86B75F8}" type="sibTrans">
      <dgm:prSet/>
      <dgm:spPr/>
      <dgm:t>
        <a:bodyPr/>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4">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4"/>
      <dgm:spPr/>
    </dgm:pt>
    <dgm:pt modelId="{44F31994-0027-4DC3-B39E-FEE01FB1A852}" type="pres">
      <dgm:prSet presAssocID="{D34FE5D7-7525-4D59-ABC9-3998105E634C}" presName="node" presStyleLbl="node1" presStyleIdx="1" presStyleCnt="4">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4"/>
      <dgm:spPr/>
    </dgm:pt>
    <dgm:pt modelId="{0DA4B7DF-BD6B-46E8-940A-69050C019BB3}" type="pres">
      <dgm:prSet presAssocID="{E17F1310-B4AD-4B57-8D9B-BF776721EA77}" presName="node" presStyleLbl="node1" presStyleIdx="2" presStyleCnt="4">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2" presStyleCnt="4"/>
      <dgm:spPr/>
    </dgm:pt>
    <dgm:pt modelId="{F539A410-44AA-4A02-9F1B-997DD2B71E87}" type="pres">
      <dgm:prSet presAssocID="{468FA009-1E87-4539-85FA-5C28B78DD6E9}" presName="node" presStyleLbl="node1" presStyleIdx="3" presStyleCnt="4">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3" presStyleCnt="4"/>
      <dgm:spPr/>
    </dgm:pt>
  </dgm:ptLst>
  <dgm:cxnLst>
    <dgm:cxn modelId="{F73198EC-FE45-4998-A6DB-E0963003DDCC}" srcId="{37D76233-2C52-45E9-94E8-FBDCAFC81AF1}" destId="{8E2A460B-45D3-4E20-A31D-4AFE676F0DDA}" srcOrd="0" destOrd="0" parTransId="{40722E6B-70D7-49DD-BCDB-C5F5A53BB946}" sibTransId="{AC66A5CC-387D-4D7B-8E90-1B8214C2F261}"/>
    <dgm:cxn modelId="{94430ABE-7AC5-4B18-BF24-CE6FD46A1E43}" srcId="{8E2A460B-45D3-4E20-A31D-4AFE676F0DDA}" destId="{ECE2948F-862B-4CC3-B6BC-3E6415C7F5DD}" srcOrd="0" destOrd="0" parTransId="{055F34F9-26B5-46B6-B947-B5718EF53A09}" sibTransId="{4116C939-0673-4613-8FA7-CB6FE7258301}"/>
    <dgm:cxn modelId="{C7F959F1-C6EE-4197-BDFE-2613C2152070}" srcId="{8E2A460B-45D3-4E20-A31D-4AFE676F0DDA}" destId="{D34FE5D7-7525-4D59-ABC9-3998105E634C}" srcOrd="1" destOrd="0" parTransId="{A96BE2DD-535A-47FD-A010-195BD3C076B9}" sibTransId="{75EA9321-EAFA-4AF6-8313-8107E8EB3526}"/>
    <dgm:cxn modelId="{1BD0E68D-2346-4475-9345-2DBFBD82716D}" srcId="{8E2A460B-45D3-4E20-A31D-4AFE676F0DDA}" destId="{E17F1310-B4AD-4B57-8D9B-BF776721EA77}" srcOrd="2" destOrd="0" parTransId="{6BAC1755-6217-4715-99C2-D1422148265D}" sibTransId="{925984A4-8E6F-4D28-B868-DBAB08F4BD28}"/>
    <dgm:cxn modelId="{9D35B014-A94B-4982-AC48-85EFB86B75F8}" srcId="{8E2A460B-45D3-4E20-A31D-4AFE676F0DDA}" destId="{468FA009-1E87-4539-85FA-5C28B78DD6E9}" srcOrd="3" destOrd="0" parTransId="{F205FF88-2C9B-4658-BCAA-BEA6EB7393B2}" sibTransId="{B5C730DE-1181-420B-A78D-195E914DCCF5}"/>
    <dgm:cxn modelId="{264411F7-8736-4486-A76B-E4CD7B360425}" type="presOf" srcId="{37D76233-2C52-45E9-94E8-FBDCAFC81AF1}" destId="{D5B7622F-17AC-467C-B10C-28C38C38C350}" srcOrd="0" destOrd="0" presId="urn:microsoft.com/office/officeart/2005/8/layout/radial6"/>
    <dgm:cxn modelId="{347AF8E1-6340-4953-B016-E99422A648EC}" type="presParOf" srcId="{D5B7622F-17AC-467C-B10C-28C38C38C350}" destId="{BADECBB5-37EA-4668-8A2F-BD2C2902F22A}" srcOrd="0" destOrd="0" presId="urn:microsoft.com/office/officeart/2005/8/layout/radial6"/>
    <dgm:cxn modelId="{1FA75C0E-06B2-46D5-9776-44DF188337B6}" type="presOf" srcId="{8E2A460B-45D3-4E20-A31D-4AFE676F0DDA}" destId="{BADECBB5-37EA-4668-8A2F-BD2C2902F22A}" srcOrd="0" destOrd="0" presId="urn:microsoft.com/office/officeart/2005/8/layout/radial6"/>
    <dgm:cxn modelId="{892C414D-9DF9-4C39-8A9A-B32F2FB1BEE7}" type="presParOf" srcId="{D5B7622F-17AC-467C-B10C-28C38C38C350}" destId="{C2E7DEFD-0505-42BF-AE13-B6483BF86572}" srcOrd="1" destOrd="0" presId="urn:microsoft.com/office/officeart/2005/8/layout/radial6"/>
    <dgm:cxn modelId="{E0180BC3-B305-4151-9126-B948663276CC}" type="presOf" srcId="{ECE2948F-862B-4CC3-B6BC-3E6415C7F5DD}" destId="{C2E7DEFD-0505-42BF-AE13-B6483BF86572}" srcOrd="0" destOrd="0" presId="urn:microsoft.com/office/officeart/2005/8/layout/radial6"/>
    <dgm:cxn modelId="{47E501D8-AF57-4E0D-B447-F739C34F0923}" type="presParOf" srcId="{D5B7622F-17AC-467C-B10C-28C38C38C350}" destId="{45046E67-FA41-4C32-9E33-BDDDFBBF1D6A}" srcOrd="2" destOrd="0" presId="urn:microsoft.com/office/officeart/2005/8/layout/radial6"/>
    <dgm:cxn modelId="{53802A98-DEDF-42AB-9177-095D4383CF78}" type="presParOf" srcId="{D5B7622F-17AC-467C-B10C-28C38C38C350}" destId="{F3596884-C09F-4C70-900E-D61864BED5F1}" srcOrd="3" destOrd="0" presId="urn:microsoft.com/office/officeart/2005/8/layout/radial6"/>
    <dgm:cxn modelId="{06B69110-EE60-464F-9DE1-6A126F706625}" type="presOf" srcId="{4116C939-0673-4613-8FA7-CB6FE7258301}" destId="{F3596884-C09F-4C70-900E-D61864BED5F1}" srcOrd="0" destOrd="0" presId="urn:microsoft.com/office/officeart/2005/8/layout/radial6"/>
    <dgm:cxn modelId="{08D44A29-3F24-4764-B971-21FE55A98033}" type="presParOf" srcId="{D5B7622F-17AC-467C-B10C-28C38C38C350}" destId="{44F31994-0027-4DC3-B39E-FEE01FB1A852}" srcOrd="4" destOrd="0" presId="urn:microsoft.com/office/officeart/2005/8/layout/radial6"/>
    <dgm:cxn modelId="{66D82AAC-0143-4F3B-B1E3-71FCCE8E06A0}" type="presOf" srcId="{D34FE5D7-7525-4D59-ABC9-3998105E634C}" destId="{44F31994-0027-4DC3-B39E-FEE01FB1A852}" srcOrd="0" destOrd="0" presId="urn:microsoft.com/office/officeart/2005/8/layout/radial6"/>
    <dgm:cxn modelId="{E8F6089A-9D4B-49C2-8409-BF3ADCE16B9E}" type="presParOf" srcId="{D5B7622F-17AC-467C-B10C-28C38C38C350}" destId="{C6A1073C-AEB6-41D2-8257-B02F52AE6460}" srcOrd="5" destOrd="0" presId="urn:microsoft.com/office/officeart/2005/8/layout/radial6"/>
    <dgm:cxn modelId="{C846920D-7921-4267-837C-B2445E606544}" type="presParOf" srcId="{D5B7622F-17AC-467C-B10C-28C38C38C350}" destId="{15715456-3418-4DF0-AF3A-DA59307B110D}" srcOrd="6" destOrd="0" presId="urn:microsoft.com/office/officeart/2005/8/layout/radial6"/>
    <dgm:cxn modelId="{031DA3AC-C53A-4766-9F9D-C2888A97EE8B}" type="presOf" srcId="{75EA9321-EAFA-4AF6-8313-8107E8EB3526}" destId="{15715456-3418-4DF0-AF3A-DA59307B110D}" srcOrd="0" destOrd="0" presId="urn:microsoft.com/office/officeart/2005/8/layout/radial6"/>
    <dgm:cxn modelId="{8BC7B887-D397-425D-8A00-A9253971F4AB}" type="presParOf" srcId="{D5B7622F-17AC-467C-B10C-28C38C38C350}" destId="{0DA4B7DF-BD6B-46E8-940A-69050C019BB3}" srcOrd="7" destOrd="0" presId="urn:microsoft.com/office/officeart/2005/8/layout/radial6"/>
    <dgm:cxn modelId="{C4335A58-70B9-4FAC-B32D-CAD1D20A4E3A}" type="presOf" srcId="{E17F1310-B4AD-4B57-8D9B-BF776721EA77}" destId="{0DA4B7DF-BD6B-46E8-940A-69050C019BB3}" srcOrd="0" destOrd="0" presId="urn:microsoft.com/office/officeart/2005/8/layout/radial6"/>
    <dgm:cxn modelId="{69BFCEB6-C2CA-4AD6-BFA6-A43510CAD741}" type="presParOf" srcId="{D5B7622F-17AC-467C-B10C-28C38C38C350}" destId="{9268D1C0-A139-4893-A300-CF509D15352B}" srcOrd="8" destOrd="0" presId="urn:microsoft.com/office/officeart/2005/8/layout/radial6"/>
    <dgm:cxn modelId="{5657D5AC-04F3-44DF-ADD8-CFD2012A9664}" type="presParOf" srcId="{D5B7622F-17AC-467C-B10C-28C38C38C350}" destId="{EBDCA107-8C73-4044-AC95-50DA28B759A8}" srcOrd="9" destOrd="0" presId="urn:microsoft.com/office/officeart/2005/8/layout/radial6"/>
    <dgm:cxn modelId="{1C98298F-7759-453F-AC06-4B92F94AC579}" type="presOf" srcId="{925984A4-8E6F-4D28-B868-DBAB08F4BD28}" destId="{EBDCA107-8C73-4044-AC95-50DA28B759A8}" srcOrd="0" destOrd="0" presId="urn:microsoft.com/office/officeart/2005/8/layout/radial6"/>
    <dgm:cxn modelId="{5FAF98BC-5810-4E98-A5E3-21D1A3E30161}" type="presParOf" srcId="{D5B7622F-17AC-467C-B10C-28C38C38C350}" destId="{F539A410-44AA-4A02-9F1B-997DD2B71E87}" srcOrd="10" destOrd="0" presId="urn:microsoft.com/office/officeart/2005/8/layout/radial6"/>
    <dgm:cxn modelId="{1A18B92D-A015-4E93-BC1E-404BC0C787EA}" type="presOf" srcId="{468FA009-1E87-4539-85FA-5C28B78DD6E9}" destId="{F539A410-44AA-4A02-9F1B-997DD2B71E87}" srcOrd="0" destOrd="0" presId="urn:microsoft.com/office/officeart/2005/8/layout/radial6"/>
    <dgm:cxn modelId="{A3999A89-E9FE-4076-9186-54C5EF4EC6A7}" type="presParOf" srcId="{D5B7622F-17AC-467C-B10C-28C38C38C350}" destId="{2B016566-AAE3-46FD-A114-7C13E71734EF}" srcOrd="11" destOrd="0" presId="urn:microsoft.com/office/officeart/2005/8/layout/radial6"/>
    <dgm:cxn modelId="{06A66732-E08D-4E5F-9021-18F7DA7062FF}" type="presParOf" srcId="{D5B7622F-17AC-467C-B10C-28C38C38C350}" destId="{B5FF6E04-452A-4146-97F4-3BC94EB5BB87}" srcOrd="12" destOrd="0" presId="urn:microsoft.com/office/officeart/2005/8/layout/radial6"/>
    <dgm:cxn modelId="{99DB322F-08B0-491A-82FC-C5DABB491531}" type="presOf" srcId="{B5C730DE-1181-420B-A78D-195E914DCCF5}" destId="{B5FF6E04-452A-4146-97F4-3BC94EB5BB87}"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11900" cy="3071495"/>
        <a:chOff x="0" y="0"/>
        <a:chExt cx="6311900" cy="3071495"/>
      </a:xfrm>
    </dsp:grpSpPr>
    <dsp:sp modelId="{F3596884-C09F-4C70-900E-D61864BED5F1}">
      <dsp:nvSpPr>
        <dsp:cNvPr id="5" name="空心弧 4"/>
        <dsp:cNvSpPr/>
      </dsp:nvSpPr>
      <dsp:spPr bwMode="white">
        <a:xfrm>
          <a:off x="1909925" y="289723"/>
          <a:ext cx="2492050" cy="2492050"/>
        </a:xfrm>
        <a:prstGeom prst="blockArc">
          <a:avLst>
            <a:gd name="adj1" fmla="val 16199999"/>
            <a:gd name="adj2" fmla="val 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15715456-3418-4DF0-AF3A-DA59307B110D}">
      <dsp:nvSpPr>
        <dsp:cNvPr id="7" name="空心弧 6"/>
        <dsp:cNvSpPr/>
      </dsp:nvSpPr>
      <dsp:spPr bwMode="white">
        <a:xfrm>
          <a:off x="1909925" y="289723"/>
          <a:ext cx="2492050" cy="2492050"/>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EBDCA107-8C73-4044-AC95-50DA28B759A8}">
      <dsp:nvSpPr>
        <dsp:cNvPr id="9" name="空心弧 8"/>
        <dsp:cNvSpPr/>
      </dsp:nvSpPr>
      <dsp:spPr bwMode="white">
        <a:xfrm>
          <a:off x="1909925" y="289723"/>
          <a:ext cx="2492050" cy="2492050"/>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5FF6E04-452A-4146-97F4-3BC94EB5BB87}">
      <dsp:nvSpPr>
        <dsp:cNvPr id="11" name="空心弧 10"/>
        <dsp:cNvSpPr/>
      </dsp:nvSpPr>
      <dsp:spPr bwMode="white">
        <a:xfrm>
          <a:off x="1909925" y="289723"/>
          <a:ext cx="2492050" cy="2492050"/>
        </a:xfrm>
        <a:prstGeom prst="blockArc">
          <a:avLst>
            <a:gd name="adj1" fmla="val 1080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ADECBB5-37EA-4668-8A2F-BD2C2902F22A}">
      <dsp:nvSpPr>
        <dsp:cNvPr id="3" name="椭圆 2"/>
        <dsp:cNvSpPr/>
      </dsp:nvSpPr>
      <dsp:spPr bwMode="white">
        <a:xfrm>
          <a:off x="2611359" y="991156"/>
          <a:ext cx="1089183" cy="108918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54610" tIns="54610" rIns="54610" bIns="54610" anchor="ctr"/>
        <a:lstStyle>
          <a:lvl1pPr algn="ctr">
            <a:defRPr sz="43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r>
            <a:rPr lang="en-US" altLang="zh-CN"/>
            <a:t>T</a:t>
          </a:r>
          <a:endParaRPr lang="en-US" altLang="zh-CN"/>
        </a:p>
      </dsp:txBody>
      <dsp:txXfrm>
        <a:off x="2611359" y="991156"/>
        <a:ext cx="1089183" cy="1089183"/>
      </dsp:txXfrm>
    </dsp:sp>
    <dsp:sp modelId="{C2E7DEFD-0505-42BF-AE13-B6483BF86572}">
      <dsp:nvSpPr>
        <dsp:cNvPr id="4" name="椭圆 3"/>
        <dsp:cNvSpPr/>
      </dsp:nvSpPr>
      <dsp:spPr bwMode="white">
        <a:xfrm>
          <a:off x="2774736" y="0"/>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A</a:t>
          </a:r>
          <a:endParaRPr lang="en-US" altLang="zh-CN"/>
        </a:p>
      </dsp:txBody>
      <dsp:txXfrm>
        <a:off x="2774736" y="0"/>
        <a:ext cx="762428" cy="762428"/>
      </dsp:txXfrm>
    </dsp:sp>
    <dsp:sp modelId="{44F31994-0027-4DC3-B39E-FEE01FB1A852}">
      <dsp:nvSpPr>
        <dsp:cNvPr id="6" name="椭圆 5"/>
        <dsp:cNvSpPr/>
      </dsp:nvSpPr>
      <dsp:spPr bwMode="white">
        <a:xfrm>
          <a:off x="3929270"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C</a:t>
          </a:r>
          <a:endParaRPr lang="en-US" altLang="zh-CN"/>
        </a:p>
      </dsp:txBody>
      <dsp:txXfrm>
        <a:off x="3929270" y="1154534"/>
        <a:ext cx="762428" cy="762428"/>
      </dsp:txXfrm>
    </dsp:sp>
    <dsp:sp modelId="{0DA4B7DF-BD6B-46E8-940A-69050C019BB3}">
      <dsp:nvSpPr>
        <dsp:cNvPr id="8" name="椭圆 7"/>
        <dsp:cNvSpPr/>
      </dsp:nvSpPr>
      <dsp:spPr bwMode="white">
        <a:xfrm>
          <a:off x="2774736" y="2309067"/>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I</a:t>
          </a:r>
          <a:endParaRPr lang="en-US" altLang="zh-CN"/>
        </a:p>
      </dsp:txBody>
      <dsp:txXfrm>
        <a:off x="2774736" y="2309067"/>
        <a:ext cx="762428" cy="762428"/>
      </dsp:txXfrm>
    </dsp:sp>
    <dsp:sp modelId="{F539A410-44AA-4A02-9F1B-997DD2B71E87}">
      <dsp:nvSpPr>
        <dsp:cNvPr id="10" name="椭圆 9"/>
        <dsp:cNvSpPr/>
      </dsp:nvSpPr>
      <dsp:spPr bwMode="white">
        <a:xfrm>
          <a:off x="1620203"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D</a:t>
          </a:r>
          <a:endParaRPr lang="en-US" altLang="zh-CN"/>
        </a:p>
      </dsp:txBody>
      <dsp:txXfrm>
        <a:off x="1620203" y="1154534"/>
        <a:ext cx="762428" cy="7624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DF4BBD-AED4-4538-958E-47FA915997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42AE2A-F74D-46B0-BA34-2C9E1D7C70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F560D-CCA5-4258-A522-EAABB6870B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122F-8FF9-47AD-AC95-6463B8E1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任意多边形: 形状 7"/>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形状 8"/>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4"/>
          <p:cNvSpPr>
            <a:spLocks noGrp="1"/>
          </p:cNvSpPr>
          <p:nvPr>
            <p:ph type="pic" sz="quarter" idx="10"/>
          </p:nvPr>
        </p:nvSpPr>
        <p:spPr>
          <a:xfrm>
            <a:off x="213095" y="1253757"/>
            <a:ext cx="1392422" cy="1392422"/>
          </a:xfrm>
        </p:spPr>
        <p:txBody>
          <a:bodyPr/>
          <a:lstStyle/>
          <a:p>
            <a:endParaRPr lang="zh-CN" altLang="en-US"/>
          </a:p>
        </p:txBody>
      </p:sp>
      <p:sp>
        <p:nvSpPr>
          <p:cNvPr id="7" name="图片占位符 4"/>
          <p:cNvSpPr>
            <a:spLocks noGrp="1"/>
          </p:cNvSpPr>
          <p:nvPr>
            <p:ph type="pic" sz="quarter" idx="11"/>
          </p:nvPr>
        </p:nvSpPr>
        <p:spPr>
          <a:xfrm>
            <a:off x="213095" y="2954966"/>
            <a:ext cx="1392422" cy="1392422"/>
          </a:xfrm>
        </p:spPr>
        <p:txBody>
          <a:bodyPr/>
          <a:lstStyle/>
          <a:p>
            <a:endParaRPr lang="zh-CN" altLang="en-US"/>
          </a:p>
        </p:txBody>
      </p:sp>
      <p:sp>
        <p:nvSpPr>
          <p:cNvPr id="8" name="图片占位符 4"/>
          <p:cNvSpPr>
            <a:spLocks noGrp="1"/>
          </p:cNvSpPr>
          <p:nvPr>
            <p:ph type="pic" sz="quarter" idx="12"/>
          </p:nvPr>
        </p:nvSpPr>
        <p:spPr>
          <a:xfrm>
            <a:off x="4784651" y="1253757"/>
            <a:ext cx="1392422" cy="1392422"/>
          </a:xfrm>
        </p:spPr>
        <p:txBody>
          <a:bodyPr/>
          <a:lstStyle/>
          <a:p>
            <a:endParaRPr lang="zh-CN" altLang="en-US"/>
          </a:p>
        </p:txBody>
      </p:sp>
      <p:sp>
        <p:nvSpPr>
          <p:cNvPr id="9" name="图片占位符 4"/>
          <p:cNvSpPr>
            <a:spLocks noGrp="1"/>
          </p:cNvSpPr>
          <p:nvPr>
            <p:ph type="pic" sz="quarter" idx="13"/>
          </p:nvPr>
        </p:nvSpPr>
        <p:spPr>
          <a:xfrm>
            <a:off x="4784651" y="2954966"/>
            <a:ext cx="1392422" cy="1392422"/>
          </a:xfrm>
        </p:spPr>
        <p:txBody>
          <a:bodyPr/>
          <a:lstStyle/>
          <a:p>
            <a:endParaRPr lang="zh-CN" altLang="en-US"/>
          </a:p>
        </p:txBody>
      </p:sp>
      <p:sp>
        <p:nvSpPr>
          <p:cNvPr id="11" name="任意多边形: 形状 10"/>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任意多边形: 形状 9"/>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形状 7"/>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图片占位符 5"/>
          <p:cNvSpPr>
            <a:spLocks noGrp="1"/>
          </p:cNvSpPr>
          <p:nvPr>
            <p:ph type="pic" sz="quarter" idx="10"/>
          </p:nvPr>
        </p:nvSpPr>
        <p:spPr>
          <a:xfrm>
            <a:off x="0" y="1028096"/>
            <a:ext cx="4572000" cy="1925411"/>
          </a:xfrm>
        </p:spPr>
        <p:txBody>
          <a:bodyPr/>
          <a:lstStyle/>
          <a:p>
            <a:r>
              <a:rPr lang="zh-CN" altLang="en-US"/>
              <a:t>单击图标添加图片</a:t>
            </a:r>
            <a:endParaRPr lang="zh-CN" altLang="en-US"/>
          </a:p>
        </p:txBody>
      </p:sp>
      <p:sp>
        <p:nvSpPr>
          <p:cNvPr id="2" name="矩形 1"/>
          <p:cNvSpPr/>
          <p:nvPr userDrawn="1"/>
        </p:nvSpPr>
        <p:spPr>
          <a:xfrm>
            <a:off x="4572000" y="1031357"/>
            <a:ext cx="4572000" cy="1924493"/>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07670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077200" y="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图片占位符 5"/>
          <p:cNvSpPr>
            <a:spLocks noGrp="1"/>
          </p:cNvSpPr>
          <p:nvPr>
            <p:ph type="pic" sz="quarter" idx="10"/>
          </p:nvPr>
        </p:nvSpPr>
        <p:spPr>
          <a:xfrm>
            <a:off x="0" y="1028096"/>
            <a:ext cx="9144000" cy="1755209"/>
          </a:xfrm>
        </p:spPr>
        <p:txBody>
          <a:bodyPr/>
          <a:lstStyle/>
          <a:p>
            <a:r>
              <a:rPr lang="zh-CN" altLang="en-US"/>
              <a:t>单击图标添加图片</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5"/>
          <p:cNvSpPr>
            <a:spLocks noGrp="1"/>
          </p:cNvSpPr>
          <p:nvPr>
            <p:ph type="pic" sz="quarter" idx="10"/>
          </p:nvPr>
        </p:nvSpPr>
        <p:spPr>
          <a:xfrm>
            <a:off x="424542" y="1108306"/>
            <a:ext cx="2640564" cy="1690877"/>
          </a:xfrm>
        </p:spPr>
        <p:txBody>
          <a:bodyPr/>
          <a:lstStyle/>
          <a:p>
            <a:r>
              <a:rPr lang="zh-CN" altLang="en-US"/>
              <a:t>单击图标添加图片</a:t>
            </a:r>
            <a:endParaRPr lang="zh-CN" altLang="en-US"/>
          </a:p>
        </p:txBody>
      </p:sp>
      <p:sp>
        <p:nvSpPr>
          <p:cNvPr id="6" name="图片占位符 5"/>
          <p:cNvSpPr>
            <a:spLocks noGrp="1"/>
          </p:cNvSpPr>
          <p:nvPr>
            <p:ph type="pic" sz="quarter" idx="11"/>
          </p:nvPr>
        </p:nvSpPr>
        <p:spPr>
          <a:xfrm>
            <a:off x="3251718" y="1108306"/>
            <a:ext cx="2640564" cy="1690877"/>
          </a:xfrm>
        </p:spPr>
        <p:txBody>
          <a:bodyPr/>
          <a:lstStyle/>
          <a:p>
            <a:r>
              <a:rPr lang="zh-CN" altLang="en-US"/>
              <a:t>单击图标添加图片</a:t>
            </a:r>
            <a:endParaRPr lang="zh-CN" altLang="en-US"/>
          </a:p>
        </p:txBody>
      </p:sp>
      <p:sp>
        <p:nvSpPr>
          <p:cNvPr id="8" name="图片占位符 5"/>
          <p:cNvSpPr>
            <a:spLocks noGrp="1"/>
          </p:cNvSpPr>
          <p:nvPr>
            <p:ph type="pic" sz="quarter" idx="12"/>
          </p:nvPr>
        </p:nvSpPr>
        <p:spPr>
          <a:xfrm>
            <a:off x="6041571" y="1108306"/>
            <a:ext cx="2640564" cy="1690877"/>
          </a:xfrm>
        </p:spPr>
        <p:txBody>
          <a:bodyPr/>
          <a:lstStyle/>
          <a:p>
            <a:r>
              <a:rPr lang="zh-CN" altLang="en-US"/>
              <a:t>单击图标添加图片</a:t>
            </a:r>
            <a:endParaRPr lang="zh-CN" altLang="en-US"/>
          </a:p>
        </p:txBody>
      </p:sp>
      <p:grpSp>
        <p:nvGrpSpPr>
          <p:cNvPr id="11" name="组合 10"/>
          <p:cNvGrpSpPr/>
          <p:nvPr userDrawn="1"/>
        </p:nvGrpSpPr>
        <p:grpSpPr>
          <a:xfrm>
            <a:off x="445537" y="2883160"/>
            <a:ext cx="8252926" cy="1380931"/>
            <a:chOff x="445537" y="2883160"/>
            <a:chExt cx="8252926" cy="1380931"/>
          </a:xfrm>
        </p:grpSpPr>
        <p:sp>
          <p:nvSpPr>
            <p:cNvPr id="4" name="矩形 3"/>
            <p:cNvSpPr/>
            <p:nvPr userDrawn="1"/>
          </p:nvSpPr>
          <p:spPr>
            <a:xfrm>
              <a:off x="445537"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8"/>
            <p:cNvSpPr/>
            <p:nvPr userDrawn="1"/>
          </p:nvSpPr>
          <p:spPr>
            <a:xfrm>
              <a:off x="3251718"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nvSpPr>
          <p:spPr>
            <a:xfrm>
              <a:off x="6057900"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直角三角形 1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直角三角形 12"/>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4572000" y="1148576"/>
            <a:ext cx="4572000" cy="1851102"/>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5"/>
          <p:cNvSpPr>
            <a:spLocks noGrp="1"/>
          </p:cNvSpPr>
          <p:nvPr>
            <p:ph type="pic" sz="quarter" idx="10"/>
          </p:nvPr>
        </p:nvSpPr>
        <p:spPr>
          <a:xfrm>
            <a:off x="0" y="1145628"/>
            <a:ext cx="4572000" cy="1838219"/>
          </a:xfrm>
        </p:spPr>
        <p:txBody>
          <a:bodyPr/>
          <a:lstStyle/>
          <a:p>
            <a:r>
              <a:rPr lang="zh-CN" altLang="en-US"/>
              <a:t>单击图标添加图片</a:t>
            </a:r>
            <a:endParaRPr lang="zh-CN" altLang="en-US"/>
          </a:p>
        </p:txBody>
      </p:sp>
      <p:sp>
        <p:nvSpPr>
          <p:cNvPr id="10" name="直角三角形 9"/>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直角三角形 10"/>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A2542D6-DF36-4FFF-9449-A8CBB500CC3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7DBD1-4D0D-4464-B15A-849967CA57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2210435" y="2166620"/>
            <a:ext cx="6308725" cy="39878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en-US" altLang="zh-CN" sz="2000" b="1">
                <a:solidFill>
                  <a:srgbClr val="44546B"/>
                </a:solidFill>
                <a:latin typeface="宋体" charset="0"/>
                <a:ea typeface="宋体" charset="0"/>
                <a:cs typeface="宋体" charset="0"/>
                <a:sym typeface="汉仪旗黑-45S" panose="00020600040101010101" pitchFamily="18" charset="-122"/>
              </a:rPr>
              <a:t>INNODB</a:t>
            </a:r>
            <a:r>
              <a:rPr lang="zh-CN" altLang="en-US" sz="2000" b="1">
                <a:solidFill>
                  <a:srgbClr val="44546B"/>
                </a:solidFill>
                <a:latin typeface="宋体" charset="0"/>
                <a:ea typeface="宋体" charset="0"/>
                <a:cs typeface="宋体" charset="0"/>
                <a:sym typeface="汉仪旗黑-45S" panose="00020600040101010101" pitchFamily="18" charset="-122"/>
              </a:rPr>
              <a:t>存储引擎关键技术原理以及</a:t>
            </a:r>
            <a:r>
              <a:rPr lang="en-US" altLang="zh-CN" sz="2000" b="1">
                <a:solidFill>
                  <a:srgbClr val="44546B"/>
                </a:solidFill>
                <a:latin typeface="宋体" charset="0"/>
                <a:ea typeface="宋体" charset="0"/>
                <a:cs typeface="宋体" charset="0"/>
                <a:sym typeface="汉仪旗黑-45S" panose="00020600040101010101" pitchFamily="18" charset="-122"/>
              </a:rPr>
              <a:t>MYSQL</a:t>
            </a:r>
            <a:r>
              <a:rPr lang="zh-CN" altLang="en-US" sz="2000" b="1">
                <a:solidFill>
                  <a:srgbClr val="44546B"/>
                </a:solidFill>
                <a:latin typeface="宋体" charset="0"/>
                <a:ea typeface="宋体" charset="0"/>
                <a:cs typeface="宋体" charset="0"/>
                <a:sym typeface="汉仪旗黑-45S" panose="00020600040101010101" pitchFamily="18" charset="-122"/>
              </a:rPr>
              <a:t>常用</a:t>
            </a:r>
            <a:r>
              <a:rPr lang="zh-CN" altLang="en-US" sz="2000" b="1">
                <a:solidFill>
                  <a:srgbClr val="44546B"/>
                </a:solidFill>
                <a:latin typeface="宋体" charset="0"/>
                <a:ea typeface="宋体" charset="0"/>
                <a:cs typeface="宋体" charset="0"/>
                <a:sym typeface="汉仪旗黑-45S" panose="00020600040101010101" pitchFamily="18" charset="-122"/>
              </a:rPr>
              <a:t>规范</a:t>
            </a:r>
            <a:endParaRPr lang="zh-CN" altLang="en-US" sz="2000" b="1">
              <a:solidFill>
                <a:srgbClr val="44546B"/>
              </a:solidFill>
              <a:latin typeface="宋体" charset="0"/>
              <a:ea typeface="宋体" charset="0"/>
              <a:cs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2" name="文本框 1"/>
          <p:cNvSpPr txBox="1"/>
          <p:nvPr/>
        </p:nvSpPr>
        <p:spPr>
          <a:xfrm>
            <a:off x="7476490" y="2917190"/>
            <a:ext cx="640080" cy="368300"/>
          </a:xfrm>
          <a:prstGeom prst="rect">
            <a:avLst/>
          </a:prstGeom>
          <a:noFill/>
        </p:spPr>
        <p:txBody>
          <a:bodyPr wrap="none" rtlCol="0">
            <a:spAutoFit/>
          </a:bodyPr>
          <a:p>
            <a:r>
              <a:rPr lang="zh-CN" altLang="en-US">
                <a:solidFill>
                  <a:srgbClr val="44546B"/>
                </a:solidFill>
                <a:latin typeface="宋体" charset="0"/>
                <a:ea typeface="宋体" charset="0"/>
              </a:rPr>
              <a:t>王晗</a:t>
            </a:r>
            <a:endParaRPr lang="zh-CN" altLang="en-US">
              <a:solidFill>
                <a:srgbClr val="44546B"/>
              </a:solidFill>
              <a:latin typeface="宋体"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事务</a:t>
            </a:r>
            <a:r>
              <a:rPr lang="zh-CN" altLang="en-US" sz="4000">
                <a:solidFill>
                  <a:schemeClr val="accent1"/>
                </a:solidFill>
                <a:latin typeface="宋体" charset="0"/>
                <a:ea typeface="宋体" charset="0"/>
                <a:sym typeface="汉仪旗黑-45S" panose="00020600040101010101" pitchFamily="18" charset="-122"/>
              </a:rPr>
              <a:t>机制</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特性</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图示 1"/>
          <p:cNvGraphicFramePr/>
          <p:nvPr/>
        </p:nvGraphicFramePr>
        <p:xfrm>
          <a:off x="1416050" y="1035685"/>
          <a:ext cx="6311900" cy="3071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031615" y="588010"/>
            <a:ext cx="1080770" cy="368300"/>
          </a:xfrm>
          <a:prstGeom prst="rect">
            <a:avLst/>
          </a:prstGeom>
          <a:noFill/>
        </p:spPr>
        <p:txBody>
          <a:bodyPr wrap="none" rtlCol="0">
            <a:spAutoFit/>
          </a:bodyPr>
          <a:p>
            <a:r>
              <a:rPr lang="en-US" altLang="zh-CN"/>
              <a:t>undo log</a:t>
            </a:r>
            <a:endParaRPr lang="en-US" altLang="zh-CN"/>
          </a:p>
        </p:txBody>
      </p:sp>
      <p:sp>
        <p:nvSpPr>
          <p:cNvPr id="4" name="文本框 3"/>
          <p:cNvSpPr txBox="1"/>
          <p:nvPr/>
        </p:nvSpPr>
        <p:spPr>
          <a:xfrm>
            <a:off x="1772920" y="2387600"/>
            <a:ext cx="1025525" cy="368300"/>
          </a:xfrm>
          <a:prstGeom prst="rect">
            <a:avLst/>
          </a:prstGeom>
          <a:noFill/>
        </p:spPr>
        <p:txBody>
          <a:bodyPr wrap="none" rtlCol="0">
            <a:spAutoFit/>
          </a:bodyPr>
          <a:p>
            <a:r>
              <a:rPr lang="en-US" altLang="zh-CN"/>
              <a:t>redo </a:t>
            </a:r>
            <a:r>
              <a:rPr lang="en-US" altLang="zh-CN"/>
              <a:t>log</a:t>
            </a:r>
            <a:endParaRPr lang="en-US" altLang="zh-CN"/>
          </a:p>
        </p:txBody>
      </p:sp>
      <p:sp>
        <p:nvSpPr>
          <p:cNvPr id="5" name="文本框 4"/>
          <p:cNvSpPr txBox="1"/>
          <p:nvPr/>
        </p:nvSpPr>
        <p:spPr>
          <a:xfrm>
            <a:off x="6213475" y="2387600"/>
            <a:ext cx="2187575" cy="368300"/>
          </a:xfrm>
          <a:prstGeom prst="rect">
            <a:avLst/>
          </a:prstGeom>
          <a:noFill/>
        </p:spPr>
        <p:txBody>
          <a:bodyPr wrap="none" rtlCol="0">
            <a:spAutoFit/>
          </a:bodyPr>
          <a:p>
            <a:r>
              <a:rPr lang="en-US" altLang="zh-CN"/>
              <a:t>redo </a:t>
            </a:r>
            <a:r>
              <a:rPr lang="en-US" altLang="zh-CN"/>
              <a:t>log + undo log</a:t>
            </a:r>
            <a:endParaRPr lang="en-US" altLang="zh-CN"/>
          </a:p>
        </p:txBody>
      </p:sp>
      <p:sp>
        <p:nvSpPr>
          <p:cNvPr id="7" name="文本框 6"/>
          <p:cNvSpPr txBox="1"/>
          <p:nvPr/>
        </p:nvSpPr>
        <p:spPr>
          <a:xfrm>
            <a:off x="3802380" y="4312920"/>
            <a:ext cx="1616075" cy="368300"/>
          </a:xfrm>
          <a:prstGeom prst="rect">
            <a:avLst/>
          </a:prstGeom>
          <a:noFill/>
        </p:spPr>
        <p:txBody>
          <a:bodyPr wrap="none" rtlCol="0">
            <a:spAutoFit/>
          </a:bodyPr>
          <a:p>
            <a:r>
              <a:rPr lang="en-US" altLang="zh-CN"/>
              <a:t>Lock + MVCC</a:t>
            </a:r>
            <a:endParaRPr lang="en-US" altLang="zh-CN"/>
          </a:p>
        </p:txBody>
      </p:sp>
      <p:sp>
        <p:nvSpPr>
          <p:cNvPr id="8" name="文本框 7"/>
          <p:cNvSpPr txBox="1"/>
          <p:nvPr/>
        </p:nvSpPr>
        <p:spPr>
          <a:xfrm>
            <a:off x="5041265" y="413385"/>
            <a:ext cx="1960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操作要吗都执行，要吗都不执行</a:t>
            </a:r>
            <a:endParaRPr lang="zh-CN" altLang="en-US" sz="1000">
              <a:latin typeface="SimSong Regular" panose="02020300000000000000" charset="-122"/>
              <a:ea typeface="SimSong Regular" panose="02020300000000000000" charset="-122"/>
            </a:endParaRPr>
          </a:p>
        </p:txBody>
      </p:sp>
      <p:sp>
        <p:nvSpPr>
          <p:cNvPr id="9" name="文本框 8"/>
          <p:cNvSpPr txBox="1"/>
          <p:nvPr/>
        </p:nvSpPr>
        <p:spPr>
          <a:xfrm>
            <a:off x="6551930" y="2070100"/>
            <a:ext cx="2214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执行前后，数据完整性必须保持</a:t>
            </a:r>
            <a:r>
              <a:rPr lang="zh-CN" altLang="en-US" sz="1000">
                <a:latin typeface="SimSong Regular" panose="02020300000000000000" charset="-122"/>
                <a:ea typeface="SimSong Regular" panose="02020300000000000000" charset="-122"/>
              </a:rPr>
              <a:t>一致</a:t>
            </a:r>
            <a:endParaRPr lang="zh-CN" altLang="en-US" sz="1000">
              <a:latin typeface="SimSong Regular" panose="02020300000000000000" charset="-122"/>
              <a:ea typeface="SimSong Regular" panose="02020300000000000000" charset="-122"/>
            </a:endParaRPr>
          </a:p>
        </p:txBody>
      </p:sp>
      <p:sp>
        <p:nvSpPr>
          <p:cNvPr id="10" name="文本框 9"/>
          <p:cNvSpPr txBox="1"/>
          <p:nvPr/>
        </p:nvSpPr>
        <p:spPr>
          <a:xfrm>
            <a:off x="5418455" y="3963035"/>
            <a:ext cx="2468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多个事务并发执行，相互隔离，</a:t>
            </a:r>
            <a:r>
              <a:rPr lang="zh-CN" altLang="en-US" sz="1000">
                <a:latin typeface="SimSong Regular" panose="02020300000000000000" charset="-122"/>
                <a:ea typeface="SimSong Regular" panose="02020300000000000000" charset="-122"/>
              </a:rPr>
              <a:t>互不影响</a:t>
            </a:r>
            <a:endParaRPr lang="zh-CN" altLang="en-US" sz="1000">
              <a:latin typeface="SimSong Regular" panose="02020300000000000000" charset="-122"/>
              <a:ea typeface="SimSong Regular" panose="02020300000000000000" charset="-122"/>
            </a:endParaRPr>
          </a:p>
        </p:txBody>
      </p:sp>
      <p:sp>
        <p:nvSpPr>
          <p:cNvPr id="11" name="文本框 10"/>
          <p:cNvSpPr txBox="1"/>
          <p:nvPr/>
        </p:nvSpPr>
        <p:spPr>
          <a:xfrm>
            <a:off x="1168400" y="2142490"/>
            <a:ext cx="1833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事务提交之后，会持久化</a:t>
            </a:r>
            <a:r>
              <a:rPr lang="zh-CN" altLang="en-US" sz="1000">
                <a:latin typeface="SimSong Regular" panose="02020300000000000000" charset="-122"/>
                <a:ea typeface="SimSong Regular" panose="02020300000000000000" charset="-122"/>
              </a:rPr>
              <a:t>结果</a:t>
            </a:r>
            <a:endParaRPr lang="zh-CN" altLang="en-US" sz="1000">
              <a:latin typeface="SimSong Regular" panose="02020300000000000000" charset="-122"/>
              <a:ea typeface="SimSong Regular" panose="020203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nvSpPr>
        <p:spPr>
          <a:xfrm>
            <a:off x="89905" y="197951"/>
            <a:ext cx="133794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Undo Log</a:t>
            </a:r>
            <a:endPar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8" name="文本框 7"/>
          <p:cNvSpPr txBox="1"/>
          <p:nvPr/>
        </p:nvSpPr>
        <p:spPr>
          <a:xfrm>
            <a:off x="90170" y="689610"/>
            <a:ext cx="8971280" cy="583565"/>
          </a:xfrm>
          <a:prstGeom prst="rect">
            <a:avLst/>
          </a:prstGeom>
          <a:noFill/>
        </p:spPr>
        <p:txBody>
          <a:bodyPr wrap="none" rtlCol="0">
            <a:spAutoFit/>
          </a:bodyPr>
          <a:p>
            <a:pPr algn="l"/>
            <a:r>
              <a:rPr lang="en-US" altLang="zh-CN" sz="1600">
                <a:latin typeface="SimSong Regular" panose="02020300000000000000" charset="-122"/>
                <a:ea typeface="SimSong Regular" panose="02020300000000000000" charset="-122"/>
                <a:cs typeface="SimSong Regular" panose="02020300000000000000" charset="-122"/>
              </a:rPr>
              <a:t>	</a:t>
            </a:r>
            <a:r>
              <a:rPr lang="zh-CN" altLang="en-US" sz="1600">
                <a:latin typeface="SimSong Regular" panose="02020300000000000000" charset="-122"/>
                <a:ea typeface="SimSong Regular" panose="02020300000000000000" charset="-122"/>
                <a:cs typeface="SimSong Regular" panose="02020300000000000000" charset="-122"/>
              </a:rPr>
              <a:t>在事务没提交之前，MySQL会先记录更新前的数据到 undo log日志文件里面，当事务回滚时或</a:t>
            </a:r>
            <a:endParaRPr lang="zh-CN" altLang="en-US" sz="1600">
              <a:latin typeface="SimSong Regular" panose="02020300000000000000" charset="-122"/>
              <a:ea typeface="SimSong Regular" panose="02020300000000000000" charset="-122"/>
              <a:cs typeface="SimSong Regular" panose="02020300000000000000" charset="-122"/>
            </a:endParaRPr>
          </a:p>
          <a:p>
            <a:pPr algn="l"/>
            <a:r>
              <a:rPr lang="zh-CN" altLang="en-US" sz="1600">
                <a:latin typeface="SimSong Regular" panose="02020300000000000000" charset="-122"/>
                <a:ea typeface="SimSong Regular" panose="02020300000000000000" charset="-122"/>
                <a:cs typeface="SimSong Regular" panose="02020300000000000000" charset="-122"/>
              </a:rPr>
              <a:t>者数据库崩溃时，可以利用 undo log来进行回退。</a:t>
            </a:r>
            <a:endParaRPr lang="zh-CN" altLang="en-US" sz="1600">
              <a:latin typeface="SimSong Regular" panose="02020300000000000000" charset="-122"/>
              <a:ea typeface="SimSong Regular" panose="02020300000000000000" charset="-122"/>
              <a:cs typeface="SimSong Regular" panose="02020300000000000000" charset="-122"/>
            </a:endParaRPr>
          </a:p>
        </p:txBody>
      </p:sp>
      <p:sp>
        <p:nvSpPr>
          <p:cNvPr id="9" name="椭圆 8"/>
          <p:cNvSpPr/>
          <p:nvPr/>
        </p:nvSpPr>
        <p:spPr>
          <a:xfrm>
            <a:off x="2049145" y="2691130"/>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文本框 9"/>
          <p:cNvSpPr txBox="1"/>
          <p:nvPr/>
        </p:nvSpPr>
        <p:spPr>
          <a:xfrm>
            <a:off x="2291715" y="3023870"/>
            <a:ext cx="640080" cy="368300"/>
          </a:xfrm>
          <a:prstGeom prst="rect">
            <a:avLst/>
          </a:prstGeom>
          <a:noFill/>
        </p:spPr>
        <p:txBody>
          <a:bodyPr wrap="none" rtlCol="0">
            <a:spAutoFit/>
          </a:bodyPr>
          <a:p>
            <a:r>
              <a:rPr lang="zh-CN" altLang="en-US">
                <a:latin typeface="SimSong Regular" panose="02020300000000000000" charset="-122"/>
                <a:ea typeface="SimSong Regular" panose="02020300000000000000" charset="-122"/>
              </a:rPr>
              <a:t>回滚</a:t>
            </a:r>
            <a:endParaRPr lang="zh-CN" altLang="en-US">
              <a:latin typeface="SimSong Regular" panose="02020300000000000000" charset="-122"/>
              <a:ea typeface="SimSong Regular" panose="02020300000000000000" charset="-122"/>
            </a:endParaRPr>
          </a:p>
        </p:txBody>
      </p:sp>
      <p:sp>
        <p:nvSpPr>
          <p:cNvPr id="11" name="椭圆 10"/>
          <p:cNvSpPr/>
          <p:nvPr/>
        </p:nvSpPr>
        <p:spPr>
          <a:xfrm>
            <a:off x="5549265" y="2691765"/>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677535" y="2886075"/>
            <a:ext cx="868680" cy="645160"/>
          </a:xfrm>
          <a:prstGeom prst="rect">
            <a:avLst/>
          </a:prstGeom>
          <a:noFill/>
        </p:spPr>
        <p:txBody>
          <a:bodyPr wrap="none" rtlCol="0">
            <a:spAutoFit/>
          </a:bodyPr>
          <a:p>
            <a:pPr algn="ctr"/>
            <a:r>
              <a:rPr lang="zh-CN" altLang="en-US">
                <a:latin typeface="SimSong Regular" panose="02020300000000000000" charset="-122"/>
                <a:ea typeface="SimSong Regular" panose="02020300000000000000" charset="-122"/>
              </a:rPr>
              <a:t>多版本</a:t>
            </a:r>
            <a:endParaRPr lang="zh-CN" altLang="en-US">
              <a:latin typeface="SimSong Regular" panose="02020300000000000000" charset="-122"/>
              <a:ea typeface="SimSong Regular" panose="02020300000000000000" charset="-122"/>
            </a:endParaRPr>
          </a:p>
          <a:p>
            <a:pPr algn="ctr"/>
            <a:r>
              <a:rPr lang="zh-CN" altLang="en-US">
                <a:latin typeface="SimSong Regular" panose="02020300000000000000" charset="-122"/>
                <a:ea typeface="SimSong Regular" panose="02020300000000000000" charset="-122"/>
              </a:rPr>
              <a:t>控制</a:t>
            </a:r>
            <a:endParaRPr lang="zh-CN" altLang="en-US">
              <a:latin typeface="SimSong Regular" panose="02020300000000000000" charset="-122"/>
              <a:ea typeface="SimSong Regular" panose="020203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95389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生成</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3181350" y="81089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 name="文本框 2"/>
          <p:cNvSpPr txBox="1"/>
          <p:nvPr/>
        </p:nvSpPr>
        <p:spPr>
          <a:xfrm>
            <a:off x="3587750" y="91821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数据更新</a:t>
            </a:r>
            <a:endParaRPr lang="zh-CN" altLang="en-US" sz="1400">
              <a:latin typeface="SimSong Regular" panose="02020300000000000000" charset="-122"/>
              <a:ea typeface="SimSong Regular" panose="02020300000000000000" charset="-122"/>
            </a:endParaRPr>
          </a:p>
        </p:txBody>
      </p:sp>
      <p:sp>
        <p:nvSpPr>
          <p:cNvPr id="4" name="文本框 3"/>
          <p:cNvSpPr txBox="1"/>
          <p:nvPr/>
        </p:nvSpPr>
        <p:spPr>
          <a:xfrm>
            <a:off x="6255385" y="933450"/>
            <a:ext cx="1859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生成</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，异步刷盘</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5" name="虚尾箭头 4"/>
          <p:cNvSpPr/>
          <p:nvPr/>
        </p:nvSpPr>
        <p:spPr>
          <a:xfrm>
            <a:off x="5455920" y="91821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1073785" y="247840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1569085" y="258572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事务提交</a:t>
            </a:r>
            <a:endParaRPr lang="zh-CN" altLang="en-US" sz="1400">
              <a:latin typeface="SimSong Regular" panose="02020300000000000000" charset="-122"/>
              <a:ea typeface="SimSong Regular" panose="02020300000000000000" charset="-122"/>
            </a:endParaRPr>
          </a:p>
        </p:txBody>
      </p:sp>
      <p:sp>
        <p:nvSpPr>
          <p:cNvPr id="10" name="虚尾箭头 9"/>
          <p:cNvSpPr/>
          <p:nvPr/>
        </p:nvSpPr>
        <p:spPr>
          <a:xfrm>
            <a:off x="3181350" y="2550795"/>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4360545" y="3338830"/>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4855845" y="342646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a:t>
            </a:r>
            <a:r>
              <a:rPr lang="zh-CN" altLang="en-US" sz="1400">
                <a:latin typeface="SimSong Regular" panose="02020300000000000000" charset="-122"/>
                <a:ea typeface="SimSong Regular" panose="02020300000000000000" charset="-122"/>
              </a:rPr>
              <a:t>回滚</a:t>
            </a:r>
            <a:endParaRPr lang="zh-CN" altLang="en-US" sz="1400">
              <a:latin typeface="SimSong Regular" panose="02020300000000000000" charset="-122"/>
              <a:ea typeface="SimSong Regular" panose="02020300000000000000" charset="-122"/>
            </a:endParaRPr>
          </a:p>
        </p:txBody>
      </p:sp>
      <p:sp>
        <p:nvSpPr>
          <p:cNvPr id="13" name="虚尾箭头 12"/>
          <p:cNvSpPr/>
          <p:nvPr/>
        </p:nvSpPr>
        <p:spPr>
          <a:xfrm>
            <a:off x="6895465" y="342646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7593330" y="3383915"/>
            <a:ext cx="1516380" cy="39878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cs typeface="SimSong Regular" panose="02020300000000000000" charset="-122"/>
              </a:rPr>
              <a:t>从</a:t>
            </a:r>
            <a:r>
              <a:rPr lang="en-US" altLang="zh-CN" sz="1000">
                <a:latin typeface="SimSong Regular" panose="02020300000000000000" charset="-122"/>
                <a:ea typeface="SimSong Regular" panose="02020300000000000000" charset="-122"/>
                <a:cs typeface="SimSong Regular" panose="02020300000000000000" charset="-122"/>
              </a:rPr>
              <a:t>undo log buffer</a:t>
            </a:r>
            <a:r>
              <a:rPr lang="zh-CN" altLang="en-US" sz="1000">
                <a:latin typeface="SimSong Regular" panose="02020300000000000000" charset="-122"/>
                <a:ea typeface="SimSong Regular" panose="02020300000000000000" charset="-122"/>
                <a:cs typeface="SimSong Regular" panose="02020300000000000000" charset="-122"/>
              </a:rPr>
              <a:t>读取</a:t>
            </a:r>
            <a:endParaRPr lang="zh-CN" altLang="en-US" sz="1000">
              <a:latin typeface="SimSong Regular" panose="02020300000000000000" charset="-122"/>
              <a:ea typeface="SimSong Regular" panose="02020300000000000000" charset="-122"/>
              <a:cs typeface="SimSong Regular" panose="02020300000000000000" charset="-122"/>
            </a:endParaRPr>
          </a:p>
          <a:p>
            <a:r>
              <a:rPr lang="zh-CN" altLang="en-US" sz="1000">
                <a:latin typeface="SimSong Regular" panose="02020300000000000000" charset="-122"/>
                <a:ea typeface="SimSong Regular" panose="02020300000000000000" charset="-122"/>
                <a:cs typeface="SimSong Regular" panose="02020300000000000000" charset="-122"/>
              </a:rPr>
              <a:t>数据进行</a:t>
            </a:r>
            <a:r>
              <a:rPr lang="zh-CN" altLang="en-US" sz="1000">
                <a:latin typeface="SimSong Regular" panose="02020300000000000000" charset="-122"/>
                <a:ea typeface="SimSong Regular" panose="02020300000000000000" charset="-122"/>
                <a:cs typeface="SimSong Regular" panose="02020300000000000000" charset="-122"/>
              </a:rPr>
              <a:t>恢复</a:t>
            </a:r>
            <a:endParaRPr lang="zh-CN" altLang="en-US" sz="1000">
              <a:latin typeface="SimSong Regular" panose="02020300000000000000" charset="-122"/>
              <a:ea typeface="SimSong Regular" panose="02020300000000000000" charset="-122"/>
              <a:cs typeface="SimSong Regular" panose="02020300000000000000" charset="-122"/>
            </a:endParaRPr>
          </a:p>
        </p:txBody>
      </p:sp>
      <p:cxnSp>
        <p:nvCxnSpPr>
          <p:cNvPr id="19" name="曲线连接符 18"/>
          <p:cNvCxnSpPr>
            <a:stCxn id="2" idx="1"/>
            <a:endCxn id="7" idx="1"/>
          </p:cNvCxnSpPr>
          <p:nvPr/>
        </p:nvCxnSpPr>
        <p:spPr>
          <a:xfrm rot="10800000" flipV="1">
            <a:off x="1073785" y="1071245"/>
            <a:ext cx="2107565" cy="1667510"/>
          </a:xfrm>
          <a:prstGeom prst="curvedConnector3">
            <a:avLst>
              <a:gd name="adj1" fmla="val 111299"/>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5400000" flipV="1">
            <a:off x="4050665" y="1404620"/>
            <a:ext cx="2267585" cy="2121535"/>
          </a:xfrm>
          <a:prstGeom prst="curvedConnector4">
            <a:avLst>
              <a:gd name="adj1" fmla="val 20330"/>
              <a:gd name="adj2" fmla="val 16064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141210" y="1567815"/>
            <a:ext cx="2087880" cy="460375"/>
          </a:xfrm>
          <a:prstGeom prst="rect">
            <a:avLst/>
          </a:prstGeom>
          <a:noFill/>
        </p:spPr>
        <p:txBody>
          <a:bodyPr wrap="none" rtlCol="0">
            <a:spAutoFit/>
          </a:bodyPr>
          <a:p>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也会产生</a:t>
            </a:r>
            <a:r>
              <a:rPr lang="en-US" altLang="zh-CN" sz="1200">
                <a:latin typeface="SimSong Regular" panose="02020300000000000000" charset="-122"/>
                <a:ea typeface="SimSong Regular" panose="02020300000000000000" charset="-122"/>
                <a:cs typeface="SimSong Regular" panose="02020300000000000000" charset="-122"/>
              </a:rPr>
              <a:t>redolog</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因为</a:t>
            </a:r>
            <a:r>
              <a:rPr lang="en-US" altLang="zh-CN" sz="1200">
                <a:latin typeface="SimSong Regular" panose="02020300000000000000" charset="-122"/>
                <a:ea typeface="SimSong Regular" panose="02020300000000000000" charset="-122"/>
                <a:cs typeface="SimSong Regular" panose="02020300000000000000" charset="-122"/>
              </a:rPr>
              <a:t>undolog</a:t>
            </a:r>
            <a:r>
              <a:rPr lang="zh-CN" altLang="en-US" sz="1200">
                <a:latin typeface="SimSong Regular" panose="02020300000000000000" charset="-122"/>
                <a:ea typeface="SimSong Regular" panose="02020300000000000000" charset="-122"/>
                <a:cs typeface="SimSong Regular" panose="02020300000000000000" charset="-122"/>
              </a:rPr>
              <a:t>也需要持久化</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7" name="文本框 16"/>
          <p:cNvSpPr txBox="1"/>
          <p:nvPr/>
        </p:nvSpPr>
        <p:spPr>
          <a:xfrm>
            <a:off x="3968750" y="442595"/>
            <a:ext cx="309880" cy="368300"/>
          </a:xfrm>
          <a:prstGeom prst="rect">
            <a:avLst/>
          </a:prstGeom>
          <a:noFill/>
        </p:spPr>
        <p:txBody>
          <a:bodyPr wrap="none" rtlCol="0">
            <a:spAutoFit/>
          </a:bodyPr>
          <a:p>
            <a:r>
              <a:rPr lang="en-US" altLang="zh-CN"/>
              <a:t>1</a:t>
            </a:r>
            <a:endParaRPr lang="en-US" altLang="zh-CN"/>
          </a:p>
        </p:txBody>
      </p:sp>
      <p:sp>
        <p:nvSpPr>
          <p:cNvPr id="18" name="文本框 17"/>
          <p:cNvSpPr txBox="1"/>
          <p:nvPr/>
        </p:nvSpPr>
        <p:spPr>
          <a:xfrm>
            <a:off x="1805940" y="2028190"/>
            <a:ext cx="309880" cy="368300"/>
          </a:xfrm>
          <a:prstGeom prst="rect">
            <a:avLst/>
          </a:prstGeom>
          <a:noFill/>
        </p:spPr>
        <p:txBody>
          <a:bodyPr wrap="none" rtlCol="0">
            <a:spAutoFit/>
          </a:bodyPr>
          <a:p>
            <a:r>
              <a:rPr lang="en-US" altLang="zh-CN"/>
              <a:t>2</a:t>
            </a:r>
            <a:endParaRPr lang="en-US" altLang="zh-CN"/>
          </a:p>
        </p:txBody>
      </p:sp>
      <p:sp>
        <p:nvSpPr>
          <p:cNvPr id="20" name="文本框 19"/>
          <p:cNvSpPr txBox="1"/>
          <p:nvPr/>
        </p:nvSpPr>
        <p:spPr>
          <a:xfrm>
            <a:off x="5066030" y="2970530"/>
            <a:ext cx="309880" cy="368300"/>
          </a:xfrm>
          <a:prstGeom prst="rect">
            <a:avLst/>
          </a:prstGeom>
          <a:noFill/>
        </p:spPr>
        <p:txBody>
          <a:bodyPr wrap="none" rtlCol="0">
            <a:spAutoFit/>
          </a:bodyPr>
          <a:p>
            <a:r>
              <a:rPr lang="en-US" altLang="zh-CN"/>
              <a:t>3</a:t>
            </a:r>
            <a:endParaRPr lang="en-US" altLang="zh-CN"/>
          </a:p>
        </p:txBody>
      </p:sp>
      <p:sp>
        <p:nvSpPr>
          <p:cNvPr id="23" name="文本框 22"/>
          <p:cNvSpPr txBox="1"/>
          <p:nvPr/>
        </p:nvSpPr>
        <p:spPr>
          <a:xfrm>
            <a:off x="3803015" y="2484120"/>
            <a:ext cx="3656330" cy="398780"/>
          </a:xfrm>
          <a:prstGeom prst="rect">
            <a:avLst/>
          </a:prstGeom>
          <a:noFill/>
        </p:spPr>
        <p:txBody>
          <a:bodyPr wrap="none" rtlCol="0">
            <a:spAutoFit/>
          </a:bodyPr>
          <a:p>
            <a:pPr marL="171450" indent="-171450">
              <a:buFont typeface="Arial" panose="020B0604020202020204" pitchFamily="34" charset="0"/>
              <a:buChar char="•"/>
            </a:pPr>
            <a:r>
              <a:rPr lang="en-US" altLang="zh-CN" sz="1000">
                <a:latin typeface="宋体" charset="0"/>
                <a:ea typeface="宋体" charset="0"/>
                <a:cs typeface="宋体" charset="0"/>
              </a:rPr>
              <a:t>insert</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，事务提交后就可以删除；</a:t>
            </a:r>
            <a:endParaRPr lang="zh-CN" altLang="en-US" sz="1000">
              <a:latin typeface="宋体" charset="0"/>
              <a:ea typeface="宋体" charset="0"/>
              <a:cs typeface="宋体" charset="0"/>
            </a:endParaRPr>
          </a:p>
          <a:p>
            <a:pPr marL="171450" indent="-171450">
              <a:buFont typeface="Arial" panose="020B0604020202020204" pitchFamily="34" charset="0"/>
              <a:buChar char="•"/>
            </a:pPr>
            <a:r>
              <a:rPr lang="en-US" altLang="zh-CN" sz="1000">
                <a:latin typeface="宋体" charset="0"/>
                <a:ea typeface="宋体" charset="0"/>
                <a:cs typeface="宋体" charset="0"/>
              </a:rPr>
              <a:t>update</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a:t>
            </a:r>
            <a:r>
              <a:rPr lang="en-US" altLang="zh-CN" sz="1000">
                <a:latin typeface="宋体" charset="0"/>
                <a:ea typeface="宋体" charset="0"/>
                <a:cs typeface="宋体" charset="0"/>
              </a:rPr>
              <a:t>readview</a:t>
            </a:r>
            <a:r>
              <a:rPr lang="zh-CN" altLang="en-US" sz="1000">
                <a:latin typeface="宋体" charset="0"/>
                <a:ea typeface="宋体" charset="0"/>
                <a:cs typeface="宋体" charset="0"/>
              </a:rPr>
              <a:t>不存在该事务</a:t>
            </a:r>
            <a:r>
              <a:rPr lang="en-US" altLang="zh-CN" sz="1000">
                <a:latin typeface="宋体" charset="0"/>
                <a:ea typeface="宋体" charset="0"/>
                <a:cs typeface="宋体" charset="0"/>
              </a:rPr>
              <a:t>id</a:t>
            </a:r>
            <a:r>
              <a:rPr lang="zh-CN" altLang="en-US" sz="1000">
                <a:latin typeface="宋体" charset="0"/>
                <a:ea typeface="宋体" charset="0"/>
                <a:cs typeface="宋体" charset="0"/>
              </a:rPr>
              <a:t>，可以被删除</a:t>
            </a:r>
            <a:endParaRPr lang="zh-CN" altLang="en-US" sz="1000">
              <a:latin typeface="宋体" charset="0"/>
              <a:ea typeface="宋体" charset="0"/>
              <a:cs typeface="宋体" charset="0"/>
            </a:endParaRPr>
          </a:p>
        </p:txBody>
      </p:sp>
      <p:sp>
        <p:nvSpPr>
          <p:cNvPr id="24" name="文本框 23"/>
          <p:cNvSpPr txBox="1"/>
          <p:nvPr/>
        </p:nvSpPr>
        <p:spPr>
          <a:xfrm>
            <a:off x="1426845" y="4315460"/>
            <a:ext cx="5927090" cy="306705"/>
          </a:xfrm>
          <a:prstGeom prst="rect">
            <a:avLst/>
          </a:prstGeom>
          <a:noFill/>
        </p:spPr>
        <p:txBody>
          <a:bodyPr wrap="none" rtlCol="0">
            <a:spAutoFit/>
          </a:bodyPr>
          <a:p>
            <a:r>
              <a:rPr lang="zh-CN" altLang="en-US" sz="1400">
                <a:latin typeface="宋体" charset="0"/>
                <a:ea typeface="宋体" charset="0"/>
                <a:cs typeface="宋体" charset="0"/>
              </a:rPr>
              <a:t>后台</a:t>
            </a:r>
            <a:r>
              <a:rPr lang="en-US" altLang="zh-CN" sz="1400">
                <a:latin typeface="宋体" charset="0"/>
                <a:ea typeface="宋体" charset="0"/>
                <a:cs typeface="宋体" charset="0"/>
              </a:rPr>
              <a:t>purge</a:t>
            </a:r>
            <a:r>
              <a:rPr lang="zh-CN" altLang="en-US" sz="1400">
                <a:latin typeface="宋体" charset="0"/>
                <a:ea typeface="宋体" charset="0"/>
                <a:cs typeface="宋体" charset="0"/>
              </a:rPr>
              <a:t>线程，决定哪些</a:t>
            </a:r>
            <a:r>
              <a:rPr lang="en-US" altLang="zh-CN" sz="1400">
                <a:latin typeface="宋体" charset="0"/>
                <a:ea typeface="宋体" charset="0"/>
                <a:cs typeface="宋体" charset="0"/>
              </a:rPr>
              <a:t>undolog</a:t>
            </a:r>
            <a:r>
              <a:rPr lang="zh-CN" altLang="en-US" sz="1400">
                <a:latin typeface="宋体" charset="0"/>
                <a:ea typeface="宋体" charset="0"/>
                <a:cs typeface="宋体" charset="0"/>
              </a:rPr>
              <a:t>是可以删除的，</a:t>
            </a:r>
            <a:r>
              <a:rPr lang="zh-CN" altLang="en-US" sz="1400">
                <a:latin typeface="宋体" charset="0"/>
                <a:ea typeface="宋体" charset="0"/>
                <a:cs typeface="宋体" charset="0"/>
              </a:rPr>
              <a:t>如果不被其他事务引用；</a:t>
            </a:r>
            <a:endParaRPr lang="zh-CN" altLang="en-US" sz="1400">
              <a:latin typeface="宋体" charset="0"/>
              <a:ea typeface="宋体" charset="0"/>
              <a:cs typeface="宋体"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285" y="142071"/>
            <a:ext cx="3175635" cy="89154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Insert</a:t>
            </a:r>
            <a:r>
              <a:rPr kumimoji="0" lang="zh-CN" altLang="en-US"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Record</a:t>
            </a: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2430145" y="1233805"/>
            <a:ext cx="3944620" cy="3727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2426335" y="16027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44115" y="19773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40940" y="23520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44115" y="27285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44115" y="31051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44115" y="34817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44115" y="385826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27605" y="423481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44115" y="461137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233420" y="1304290"/>
            <a:ext cx="222631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a:t>
            </a:r>
            <a:r>
              <a:rPr lang="zh-CN" altLang="en-US" sz="1000">
                <a:latin typeface="SimSong Regular" panose="02020300000000000000" charset="-122"/>
                <a:ea typeface="SimSong Regular" panose="02020300000000000000" charset="-122"/>
              </a:rPr>
              <a:t>（下一个</a:t>
            </a:r>
            <a:r>
              <a:rPr lang="en-US" altLang="zh-CN" sz="1000">
                <a:latin typeface="SimSong Regular" panose="02020300000000000000" charset="-122"/>
                <a:ea typeface="SimSong Regular" panose="02020300000000000000" charset="-122"/>
              </a:rPr>
              <a:t>undolog</a:t>
            </a:r>
            <a:r>
              <a:rPr lang="zh-CN" altLang="en-US" sz="1000">
                <a:latin typeface="SimSong Regular" panose="02020300000000000000" charset="-122"/>
                <a:ea typeface="SimSong Regular" panose="02020300000000000000" charset="-122"/>
              </a:rPr>
              <a:t>的</a:t>
            </a:r>
            <a:r>
              <a:rPr lang="zh-CN" altLang="en-US" sz="1000">
                <a:latin typeface="SimSong Regular" panose="02020300000000000000" charset="-122"/>
                <a:ea typeface="SimSong Regular" panose="02020300000000000000" charset="-122"/>
              </a:rPr>
              <a:t>指针）</a:t>
            </a:r>
            <a:endParaRPr lang="zh-CN" altLang="en-US" sz="1000">
              <a:latin typeface="SimSong Regular" panose="02020300000000000000" charset="-122"/>
              <a:ea typeface="SimSong Regular" panose="02020300000000000000" charset="-122"/>
            </a:endParaRPr>
          </a:p>
        </p:txBody>
      </p:sp>
      <p:sp>
        <p:nvSpPr>
          <p:cNvPr id="15" name="文本框 14"/>
          <p:cNvSpPr txBox="1"/>
          <p:nvPr/>
        </p:nvSpPr>
        <p:spPr>
          <a:xfrm>
            <a:off x="3289300" y="1677035"/>
            <a:ext cx="22269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a:t>
            </a:r>
            <a:r>
              <a:rPr lang="zh-CN" altLang="en-US" sz="1000">
                <a:latin typeface="SimSong Regular" panose="02020300000000000000" charset="-122"/>
                <a:ea typeface="SimSong Regular" panose="02020300000000000000" charset="-122"/>
              </a:rPr>
              <a:t>（</a:t>
            </a:r>
            <a:r>
              <a:rPr lang="en-US" altLang="zh-CN" sz="1000">
                <a:latin typeface="SimSong Regular" panose="02020300000000000000" charset="-122"/>
                <a:ea typeface="SimSong Regular" panose="02020300000000000000" charset="-122"/>
              </a:rPr>
              <a:t>insert/update</a:t>
            </a:r>
            <a:r>
              <a:rPr lang="zh-CN" altLang="en-US" sz="1000">
                <a:latin typeface="SimSong Regular" panose="02020300000000000000" charset="-122"/>
                <a:ea typeface="SimSong Regular" panose="02020300000000000000" charset="-122"/>
              </a:rPr>
              <a:t>）</a:t>
            </a:r>
            <a:endParaRPr lang="zh-CN" altLang="en-US" sz="1000">
              <a:latin typeface="SimSong Regular" panose="02020300000000000000" charset="-122"/>
              <a:ea typeface="SimSong Regular" panose="02020300000000000000" charset="-122"/>
            </a:endParaRPr>
          </a:p>
        </p:txBody>
      </p:sp>
      <p:sp>
        <p:nvSpPr>
          <p:cNvPr id="16" name="文本框 15"/>
          <p:cNvSpPr txBox="1"/>
          <p:nvPr/>
        </p:nvSpPr>
        <p:spPr>
          <a:xfrm>
            <a:off x="3845560" y="20421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3907790" y="245872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3679825" y="278193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3689350" y="3154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3711575" y="393636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a:t>
            </a:r>
            <a:r>
              <a:rPr lang="en-US" altLang="zh-CN" sz="1000">
                <a:latin typeface="SimSong Regular" panose="02020300000000000000" charset="-122"/>
                <a:ea typeface="SimSong Regular" panose="02020300000000000000" charset="-122"/>
              </a:rPr>
              <a:t>n length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3700780" y="43167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n value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3364230" y="4660900"/>
            <a:ext cx="22853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a:t>
            </a:r>
            <a:r>
              <a:rPr lang="zh-CN" altLang="en-US" sz="1000">
                <a:latin typeface="SimSong Regular" panose="02020300000000000000" charset="-122"/>
                <a:ea typeface="SimSong Regular" panose="02020300000000000000" charset="-122"/>
              </a:rPr>
              <a:t>上一个</a:t>
            </a:r>
            <a:r>
              <a:rPr lang="en-US" altLang="zh-CN" sz="1000">
                <a:latin typeface="SimSong Regular" panose="02020300000000000000" charset="-122"/>
                <a:ea typeface="SimSong Regular" panose="02020300000000000000" charset="-122"/>
              </a:rPr>
              <a:t>undolog</a:t>
            </a:r>
            <a:r>
              <a:rPr lang="zh-CN" altLang="en-US" sz="1000">
                <a:latin typeface="SimSong Regular" panose="02020300000000000000" charset="-122"/>
                <a:ea typeface="SimSong Regular" panose="02020300000000000000" charset="-122"/>
              </a:rPr>
              <a:t>的指针</a:t>
            </a:r>
            <a:r>
              <a:rPr lang="en-US" altLang="zh-CN" sz="1000">
                <a:latin typeface="SimSong Regular" panose="02020300000000000000" charset="-122"/>
                <a:ea typeface="SimSong Regular" panose="02020300000000000000" charset="-122"/>
              </a:rPr>
              <a: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4180840" y="3538855"/>
            <a:ext cx="305435" cy="294640"/>
          </a:xfrm>
          <a:prstGeom prst="rect">
            <a:avLst/>
          </a:prstGeom>
          <a:noFill/>
        </p:spPr>
        <p:txBody>
          <a:bodyPr vert="eaVert" wrap="square" rtlCol="0">
            <a:spAutoFit/>
          </a:bodyPr>
          <a:p>
            <a:r>
              <a:rPr lang="zh-CN" altLang="en-US" sz="800"/>
              <a:t>……</a:t>
            </a:r>
            <a:endParaRPr lang="zh-CN" altLang="en-US" sz="800"/>
          </a:p>
        </p:txBody>
      </p:sp>
      <p:sp>
        <p:nvSpPr>
          <p:cNvPr id="25" name="左大括号 24"/>
          <p:cNvSpPr/>
          <p:nvPr/>
        </p:nvSpPr>
        <p:spPr>
          <a:xfrm>
            <a:off x="2024380" y="2784475"/>
            <a:ext cx="181610" cy="17773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6" name="文本框 25"/>
          <p:cNvSpPr txBox="1"/>
          <p:nvPr/>
        </p:nvSpPr>
        <p:spPr>
          <a:xfrm>
            <a:off x="817245" y="3502025"/>
            <a:ext cx="1143635" cy="368300"/>
          </a:xfrm>
          <a:prstGeom prst="rect">
            <a:avLst/>
          </a:prstGeom>
          <a:noFill/>
        </p:spPr>
        <p:txBody>
          <a:bodyPr wrap="none" rtlCol="0">
            <a:spAutoFit/>
          </a:bodyPr>
          <a:p>
            <a:r>
              <a:rPr lang="en-US" altLang="zh-CN"/>
              <a:t>key </a:t>
            </a:r>
            <a:r>
              <a:rPr lang="en-US" altLang="zh-CN"/>
              <a:t>fields</a:t>
            </a:r>
            <a:endParaRPr lang="en-US" altLang="zh-CN"/>
          </a:p>
        </p:txBody>
      </p:sp>
      <p:sp>
        <p:nvSpPr>
          <p:cNvPr id="27" name="文本框 26"/>
          <p:cNvSpPr txBox="1"/>
          <p:nvPr/>
        </p:nvSpPr>
        <p:spPr>
          <a:xfrm>
            <a:off x="6466205" y="2258695"/>
            <a:ext cx="2773680" cy="64516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在</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中不承担作用，只涉及到</a:t>
            </a:r>
            <a:r>
              <a:rPr lang="zh-CN" altLang="en-US" sz="1200">
                <a:latin typeface="SimSong Regular" panose="02020300000000000000" charset="-122"/>
                <a:ea typeface="SimSong Regular" panose="02020300000000000000" charset="-122"/>
                <a:cs typeface="SimSong Regular" panose="02020300000000000000" charset="-122"/>
              </a:rPr>
              <a:t>回滚，</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只需要记录</a:t>
            </a:r>
            <a:r>
              <a:rPr lang="en-US" altLang="zh-CN" sz="1200">
                <a:latin typeface="SimSong Regular" panose="02020300000000000000" charset="-122"/>
                <a:ea typeface="SimSong Regular" panose="02020300000000000000" charset="-122"/>
                <a:cs typeface="SimSong Regular" panose="02020300000000000000" charset="-122"/>
              </a:rPr>
              <a:t>KEY</a:t>
            </a:r>
            <a:r>
              <a:rPr lang="zh-CN" altLang="en-US" sz="1200">
                <a:latin typeface="SimSong Regular" panose="02020300000000000000" charset="-122"/>
                <a:ea typeface="SimSong Regular" panose="02020300000000000000" charset="-122"/>
                <a:cs typeface="SimSong Regular" panose="02020300000000000000" charset="-122"/>
              </a:rPr>
              <a:t>，新插入，数据只有一</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个</a:t>
            </a:r>
            <a:r>
              <a:rPr lang="zh-CN" altLang="en-US" sz="1200">
                <a:latin typeface="SimSong Regular" panose="02020300000000000000" charset="-122"/>
                <a:ea typeface="SimSong Regular" panose="02020300000000000000" charset="-122"/>
                <a:cs typeface="SimSong Regular" panose="02020300000000000000" charset="-122"/>
              </a:rPr>
              <a:t>版本</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8900"/>
            <a:ext cx="4778375" cy="95313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Update</a:t>
            </a:r>
            <a:r>
              <a:rPr lang="zh-CN" altLang="en-US" sz="1600" b="1"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Undo Record</a:t>
            </a:r>
            <a:endParaRPr kumimoji="0" lang="en-US" altLang="zh-CN" sz="16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4313555" y="41275"/>
            <a:ext cx="3944620" cy="50609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4301490" y="36258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9270" y="7372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16095" y="1111885"/>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19270" y="140652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27525" y="23393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27525" y="265811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01490" y="29470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1015" y="32956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7525" y="36722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935345" y="93980"/>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5935345" y="427355"/>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5720715" y="802005"/>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5757545" y="116522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5594985" y="2067560"/>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5618480" y="2397125"/>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5594985" y="2997200"/>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a:t>
            </a:r>
            <a:r>
              <a:rPr lang="en-US" altLang="zh-CN" sz="1000">
                <a:latin typeface="SimSong Regular" panose="02020300000000000000" charset="-122"/>
                <a:ea typeface="SimSong Regular" panose="02020300000000000000" charset="-122"/>
              </a:rPr>
              <a:t>count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5584190" y="337756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number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5846445" y="4809490"/>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6064250" y="2665730"/>
            <a:ext cx="305435" cy="294640"/>
          </a:xfrm>
          <a:prstGeom prst="rect">
            <a:avLst/>
          </a:prstGeom>
          <a:noFill/>
        </p:spPr>
        <p:txBody>
          <a:bodyPr vert="eaVert" wrap="square" rtlCol="0">
            <a:spAutoFit/>
          </a:bodyPr>
          <a:p>
            <a:r>
              <a:rPr lang="zh-CN" altLang="en-US" sz="800"/>
              <a:t>……</a:t>
            </a:r>
            <a:endParaRPr lang="zh-CN" altLang="en-US" sz="800"/>
          </a:p>
        </p:txBody>
      </p:sp>
      <p:cxnSp>
        <p:nvCxnSpPr>
          <p:cNvPr id="24" name="直接连接符 23"/>
          <p:cNvCxnSpPr/>
          <p:nvPr/>
        </p:nvCxnSpPr>
        <p:spPr>
          <a:xfrm>
            <a:off x="4319270" y="44596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09745" y="40659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57520" y="377888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length</a:t>
            </a:r>
            <a:endParaRPr lang="en-US" altLang="zh-CN" sz="1000">
              <a:latin typeface="SimSong Regular" panose="02020300000000000000" charset="-122"/>
              <a:ea typeface="SimSong Regular" panose="02020300000000000000" charset="-122"/>
            </a:endParaRPr>
          </a:p>
        </p:txBody>
      </p:sp>
      <p:sp>
        <p:nvSpPr>
          <p:cNvPr id="30" name="文本框 29"/>
          <p:cNvSpPr txBox="1"/>
          <p:nvPr/>
        </p:nvSpPr>
        <p:spPr>
          <a:xfrm>
            <a:off x="5594985" y="41516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value</a:t>
            </a:r>
            <a:endParaRPr lang="en-US" altLang="zh-CN" sz="1000">
              <a:latin typeface="SimSong Regular" panose="02020300000000000000" charset="-122"/>
              <a:ea typeface="SimSong Regular" panose="02020300000000000000" charset="-122"/>
            </a:endParaRPr>
          </a:p>
        </p:txBody>
      </p:sp>
      <p:cxnSp>
        <p:nvCxnSpPr>
          <p:cNvPr id="31" name="直接连接符 30"/>
          <p:cNvCxnSpPr/>
          <p:nvPr/>
        </p:nvCxnSpPr>
        <p:spPr>
          <a:xfrm>
            <a:off x="4327525" y="205232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11015" y="171958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52770" y="14535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4" name="文本框 33"/>
          <p:cNvSpPr txBox="1"/>
          <p:nvPr/>
        </p:nvSpPr>
        <p:spPr>
          <a:xfrm>
            <a:off x="5846445" y="1771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roll ptr</a:t>
            </a:r>
            <a:endParaRPr lang="en-US" altLang="zh-CN" sz="1000">
              <a:latin typeface="SimSong Regular" panose="02020300000000000000" charset="-122"/>
              <a:ea typeface="SimSong Regular" panose="02020300000000000000" charset="-122"/>
            </a:endParaRPr>
          </a:p>
        </p:txBody>
      </p:sp>
      <p:cxnSp>
        <p:nvCxnSpPr>
          <p:cNvPr id="35" name="直接连接符 34"/>
          <p:cNvCxnSpPr/>
          <p:nvPr/>
        </p:nvCxnSpPr>
        <p:spPr>
          <a:xfrm>
            <a:off x="4319905" y="472884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068695" y="4455795"/>
            <a:ext cx="305435" cy="294640"/>
          </a:xfrm>
          <a:prstGeom prst="rect">
            <a:avLst/>
          </a:prstGeom>
          <a:noFill/>
        </p:spPr>
        <p:txBody>
          <a:bodyPr vert="eaVert" wrap="square" rtlCol="0">
            <a:spAutoFit/>
          </a:bodyPr>
          <a:p>
            <a:r>
              <a:rPr lang="zh-CN" altLang="en-US" sz="800"/>
              <a:t>……</a:t>
            </a:r>
            <a:endParaRPr lang="zh-CN" altLang="en-US" sz="800"/>
          </a:p>
        </p:txBody>
      </p:sp>
      <p:sp>
        <p:nvSpPr>
          <p:cNvPr id="37" name="右大括号 36"/>
          <p:cNvSpPr/>
          <p:nvPr/>
        </p:nvSpPr>
        <p:spPr>
          <a:xfrm>
            <a:off x="8356600" y="1511300"/>
            <a:ext cx="75565" cy="462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8" name="文本框 37"/>
          <p:cNvSpPr txBox="1"/>
          <p:nvPr/>
        </p:nvSpPr>
        <p:spPr>
          <a:xfrm>
            <a:off x="8545195" y="1558925"/>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MVCC</a:t>
            </a:r>
            <a:endParaRPr lang="en-US" altLang="zh-CN" sz="1400">
              <a:latin typeface="SimSong Regular" panose="02020300000000000000" charset="-122"/>
              <a:ea typeface="SimSong Regular" panose="02020300000000000000" charset="-122"/>
            </a:endParaRPr>
          </a:p>
        </p:txBody>
      </p:sp>
      <p:sp>
        <p:nvSpPr>
          <p:cNvPr id="39" name="左大括号 38"/>
          <p:cNvSpPr/>
          <p:nvPr/>
        </p:nvSpPr>
        <p:spPr>
          <a:xfrm>
            <a:off x="4148455" y="2197735"/>
            <a:ext cx="82550" cy="718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3339465" y="2366010"/>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KEYS</a:t>
            </a:r>
            <a:endParaRPr lang="en-US" altLang="zh-CN" sz="1400">
              <a:latin typeface="SimSong Regular" panose="02020300000000000000" charset="-122"/>
              <a:ea typeface="SimSong Regular" panose="02020300000000000000" charset="-122"/>
            </a:endParaRPr>
          </a:p>
        </p:txBody>
      </p:sp>
      <p:sp>
        <p:nvSpPr>
          <p:cNvPr id="42" name="左大括号 41"/>
          <p:cNvSpPr/>
          <p:nvPr/>
        </p:nvSpPr>
        <p:spPr>
          <a:xfrm>
            <a:off x="4132580" y="3140710"/>
            <a:ext cx="76200" cy="1519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81935" y="3759200"/>
            <a:ext cx="12496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Updated Data</a:t>
            </a:r>
            <a:endParaRPr lang="en-US" altLang="zh-CN" sz="1400">
              <a:latin typeface="SimSong Regular" panose="02020300000000000000" charset="-122"/>
              <a:ea typeface="SimSong Regular" panose="020203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2486025" y="925830"/>
            <a:ext cx="3944620" cy="4036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4" name="直接连接符 23"/>
          <p:cNvCxnSpPr/>
          <p:nvPr/>
        </p:nvCxnSpPr>
        <p:spPr>
          <a:xfrm>
            <a:off x="2491740" y="12471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91740" y="16217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88565" y="19964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91740" y="229108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99995" y="32238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99995" y="354266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73960" y="38315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485" y="41802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499995" y="455676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0950" y="94869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7" name="文本框 36"/>
          <p:cNvSpPr txBox="1"/>
          <p:nvPr/>
        </p:nvSpPr>
        <p:spPr>
          <a:xfrm>
            <a:off x="3462655" y="1311910"/>
            <a:ext cx="229171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no</a:t>
            </a:r>
            <a:r>
              <a:rPr lang="zh-CN" altLang="en-US" sz="1000">
                <a:latin typeface="SimSong Regular" panose="02020300000000000000" charset="-122"/>
                <a:ea typeface="SimSong Regular" panose="02020300000000000000" charset="-122"/>
              </a:rPr>
              <a:t>（事务提交</a:t>
            </a:r>
            <a:r>
              <a:rPr lang="zh-CN" altLang="en-US" sz="1000">
                <a:latin typeface="SimSong Regular" panose="02020300000000000000" charset="-122"/>
                <a:ea typeface="SimSong Regular" panose="02020300000000000000" charset="-122"/>
              </a:rPr>
              <a:t>顺序）</a:t>
            </a:r>
            <a:endParaRPr lang="zh-CN" altLang="en-US" sz="1000">
              <a:latin typeface="SimSong Regular" panose="02020300000000000000" charset="-122"/>
              <a:ea typeface="SimSong Regular" panose="02020300000000000000" charset="-122"/>
            </a:endParaRPr>
          </a:p>
        </p:txBody>
      </p:sp>
      <p:sp>
        <p:nvSpPr>
          <p:cNvPr id="38" name="文本框 37"/>
          <p:cNvSpPr txBox="1"/>
          <p:nvPr/>
        </p:nvSpPr>
        <p:spPr>
          <a:xfrm>
            <a:off x="3893185" y="16865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deleted mask</a:t>
            </a:r>
            <a:endParaRPr lang="zh-CN" altLang="en-US" sz="1000">
              <a:latin typeface="SimSong Regular" panose="02020300000000000000" charset="-122"/>
              <a:ea typeface="SimSong Regular" panose="02020300000000000000" charset="-122"/>
            </a:endParaRPr>
          </a:p>
        </p:txBody>
      </p:sp>
      <p:sp>
        <p:nvSpPr>
          <p:cNvPr id="39" name="文本框 38"/>
          <p:cNvSpPr txBox="1"/>
          <p:nvPr/>
        </p:nvSpPr>
        <p:spPr>
          <a:xfrm>
            <a:off x="2821940" y="2049780"/>
            <a:ext cx="327660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log start offset</a:t>
            </a:r>
            <a:r>
              <a:rPr lang="zh-CN" altLang="en-US" sz="1000">
                <a:latin typeface="SimSong Regular" panose="02020300000000000000" charset="-122"/>
                <a:ea typeface="SimSong Regular" panose="02020300000000000000" charset="-122"/>
              </a:rPr>
              <a:t>（</a:t>
            </a:r>
            <a:r>
              <a:rPr lang="en-US" altLang="zh-CN" sz="1000">
                <a:latin typeface="SimSong Regular" panose="02020300000000000000" charset="-122"/>
                <a:ea typeface="SimSong Regular" panose="02020300000000000000" charset="-122"/>
              </a:rPr>
              <a:t> </a:t>
            </a:r>
            <a:r>
              <a:rPr lang="zh-CN" altLang="en-US" sz="1000">
                <a:latin typeface="SimSong Regular" panose="02020300000000000000" charset="-122"/>
                <a:ea typeface="SimSong Regular" panose="02020300000000000000" charset="-122"/>
              </a:rPr>
              <a:t>事务中，第一个</a:t>
            </a:r>
            <a:r>
              <a:rPr lang="en-US" altLang="zh-CN" sz="1000">
                <a:latin typeface="SimSong Regular" panose="02020300000000000000" charset="-122"/>
                <a:ea typeface="SimSong Regular" panose="02020300000000000000" charset="-122"/>
              </a:rPr>
              <a:t>record</a:t>
            </a:r>
            <a:r>
              <a:rPr lang="zh-CN" altLang="en-US" sz="1000">
                <a:latin typeface="SimSong Regular" panose="02020300000000000000" charset="-122"/>
                <a:ea typeface="SimSong Regular" panose="02020300000000000000" charset="-122"/>
              </a:rPr>
              <a:t>的</a:t>
            </a:r>
            <a:r>
              <a:rPr lang="zh-CN" altLang="en-US" sz="1000">
                <a:latin typeface="SimSong Regular" panose="02020300000000000000" charset="-122"/>
                <a:ea typeface="SimSong Regular" panose="02020300000000000000" charset="-122"/>
              </a:rPr>
              <a:t>地址）</a:t>
            </a:r>
            <a:endParaRPr lang="zh-CN" altLang="en-US" sz="1000">
              <a:latin typeface="SimSong Regular" panose="02020300000000000000" charset="-122"/>
              <a:ea typeface="SimSong Regular" panose="02020300000000000000" charset="-122"/>
            </a:endParaRPr>
          </a:p>
        </p:txBody>
      </p:sp>
      <p:sp>
        <p:nvSpPr>
          <p:cNvPr id="40" name="文本框 39"/>
          <p:cNvSpPr txBox="1"/>
          <p:nvPr/>
        </p:nvSpPr>
        <p:spPr>
          <a:xfrm>
            <a:off x="3893185" y="295211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undo log</a:t>
            </a:r>
            <a:endParaRPr lang="en-US" altLang="zh-CN" sz="1000">
              <a:latin typeface="SimSong Regular" panose="02020300000000000000" charset="-122"/>
              <a:ea typeface="SimSong Regular" panose="02020300000000000000" charset="-122"/>
            </a:endParaRPr>
          </a:p>
        </p:txBody>
      </p:sp>
      <p:sp>
        <p:nvSpPr>
          <p:cNvPr id="41" name="文本框 40"/>
          <p:cNvSpPr txBox="1"/>
          <p:nvPr/>
        </p:nvSpPr>
        <p:spPr>
          <a:xfrm>
            <a:off x="3790950" y="3281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undo log</a:t>
            </a:r>
            <a:endParaRPr lang="en-US" altLang="zh-CN" sz="1000">
              <a:latin typeface="SimSong Regular" panose="02020300000000000000" charset="-122"/>
              <a:ea typeface="SimSong Regular" panose="02020300000000000000" charset="-122"/>
            </a:endParaRPr>
          </a:p>
        </p:txBody>
      </p:sp>
      <p:sp>
        <p:nvSpPr>
          <p:cNvPr id="42" name="文本框 41"/>
          <p:cNvSpPr txBox="1"/>
          <p:nvPr/>
        </p:nvSpPr>
        <p:spPr>
          <a:xfrm>
            <a:off x="3833495" y="388175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0 </a:t>
            </a:r>
            <a:endParaRPr lang="en-US" altLang="zh-CN" sz="1000">
              <a:latin typeface="SimSong Regular" panose="02020300000000000000" charset="-122"/>
              <a:ea typeface="SimSong Regular" panose="02020300000000000000" charset="-122"/>
            </a:endParaRPr>
          </a:p>
        </p:txBody>
      </p:sp>
      <p:sp>
        <p:nvSpPr>
          <p:cNvPr id="43" name="文本框 42"/>
          <p:cNvSpPr txBox="1"/>
          <p:nvPr/>
        </p:nvSpPr>
        <p:spPr>
          <a:xfrm>
            <a:off x="3822700" y="426212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1 </a:t>
            </a:r>
            <a:endParaRPr lang="en-US" altLang="zh-CN" sz="1000">
              <a:latin typeface="SimSong Regular" panose="02020300000000000000" charset="-122"/>
              <a:ea typeface="SimSong Regular" panose="02020300000000000000" charset="-122"/>
            </a:endParaRPr>
          </a:p>
        </p:txBody>
      </p:sp>
      <p:cxnSp>
        <p:nvCxnSpPr>
          <p:cNvPr id="50" name="直接连接符 49"/>
          <p:cNvCxnSpPr/>
          <p:nvPr/>
        </p:nvCxnSpPr>
        <p:spPr>
          <a:xfrm>
            <a:off x="2499995" y="293687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483485" y="260413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25240" y="233807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xid and ddl flag</a:t>
            </a:r>
            <a:endParaRPr lang="en-US" altLang="zh-CN" sz="1000">
              <a:latin typeface="SimSong Regular" panose="02020300000000000000" charset="-122"/>
              <a:ea typeface="SimSong Regular" panose="02020300000000000000" charset="-122"/>
            </a:endParaRPr>
          </a:p>
        </p:txBody>
      </p:sp>
      <p:sp>
        <p:nvSpPr>
          <p:cNvPr id="53" name="文本框 52"/>
          <p:cNvSpPr txBox="1"/>
          <p:nvPr/>
        </p:nvSpPr>
        <p:spPr>
          <a:xfrm>
            <a:off x="3790950" y="2660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id if ddl</a:t>
            </a:r>
            <a:endParaRPr lang="en-US" altLang="zh-CN" sz="1000">
              <a:latin typeface="SimSong Regular" panose="02020300000000000000" charset="-122"/>
              <a:ea typeface="SimSong Regular" panose="02020300000000000000" charset="-122"/>
            </a:endParaRPr>
          </a:p>
        </p:txBody>
      </p:sp>
      <p:sp>
        <p:nvSpPr>
          <p:cNvPr id="57" name="文本框 56"/>
          <p:cNvSpPr txBox="1"/>
          <p:nvPr/>
        </p:nvSpPr>
        <p:spPr>
          <a:xfrm>
            <a:off x="2578735" y="3578860"/>
            <a:ext cx="3837305" cy="213995"/>
          </a:xfrm>
          <a:prstGeom prst="rect">
            <a:avLst/>
          </a:prstGeom>
          <a:noFill/>
        </p:spPr>
        <p:txBody>
          <a:bodyPr wrap="square" rtlCol="0">
            <a:spAutoFit/>
          </a:bodyPr>
          <a:p>
            <a:r>
              <a:rPr lang="en-US" altLang="zh-CN" sz="800">
                <a:latin typeface="SimSong Regular" panose="02020300000000000000" charset="-122"/>
                <a:ea typeface="SimSong Regular" panose="02020300000000000000" charset="-122"/>
              </a:rPr>
              <a:t>history list node</a:t>
            </a:r>
            <a:r>
              <a:rPr lang="zh-CN" altLang="en-US" sz="800">
                <a:latin typeface="SimSong Regular" panose="02020300000000000000" charset="-122"/>
                <a:ea typeface="SimSong Regular" panose="02020300000000000000" charset="-122"/>
              </a:rPr>
              <a:t>（用于</a:t>
            </a:r>
            <a:r>
              <a:rPr lang="en-US" altLang="zh-CN" sz="800">
                <a:latin typeface="SimSong Regular" panose="02020300000000000000" charset="-122"/>
                <a:ea typeface="SimSong Regular" panose="02020300000000000000" charset="-122"/>
              </a:rPr>
              <a:t>purge</a:t>
            </a:r>
            <a:r>
              <a:rPr lang="zh-CN" altLang="en-US" sz="800">
                <a:latin typeface="SimSong Regular" panose="02020300000000000000" charset="-122"/>
                <a:ea typeface="SimSong Regular" panose="02020300000000000000" charset="-122"/>
              </a:rPr>
              <a:t>，单链表，根据事务提交顺序，将</a:t>
            </a:r>
            <a:r>
              <a:rPr lang="en-US" altLang="zh-CN" sz="800">
                <a:latin typeface="SimSong Regular" panose="02020300000000000000" charset="-122"/>
                <a:ea typeface="SimSong Regular" panose="02020300000000000000" charset="-122"/>
              </a:rPr>
              <a:t>undolog</a:t>
            </a:r>
            <a:r>
              <a:rPr lang="zh-CN" altLang="en-US" sz="800">
                <a:latin typeface="SimSong Regular" panose="02020300000000000000" charset="-122"/>
                <a:ea typeface="SimSong Regular" panose="02020300000000000000" charset="-122"/>
              </a:rPr>
              <a:t>链接</a:t>
            </a:r>
            <a:r>
              <a:rPr lang="zh-CN" altLang="en-US" sz="800">
                <a:latin typeface="SimSong Regular" panose="02020300000000000000" charset="-122"/>
                <a:ea typeface="SimSong Regular" panose="02020300000000000000" charset="-122"/>
              </a:rPr>
              <a:t>）</a:t>
            </a:r>
            <a:endParaRPr lang="zh-CN" altLang="en-US" sz="800">
              <a:latin typeface="SimSong Regular" panose="02020300000000000000" charset="-122"/>
              <a:ea typeface="SimSong Regular" panose="02020300000000000000" charset="-122"/>
            </a:endParaRPr>
          </a:p>
        </p:txBody>
      </p:sp>
      <p:sp>
        <p:nvSpPr>
          <p:cNvPr id="58" name="文本框 57"/>
          <p:cNvSpPr txBox="1"/>
          <p:nvPr/>
        </p:nvSpPr>
        <p:spPr>
          <a:xfrm>
            <a:off x="4095750" y="4592320"/>
            <a:ext cx="336550" cy="345440"/>
          </a:xfrm>
          <a:prstGeom prst="rect">
            <a:avLst/>
          </a:prstGeom>
          <a:noFill/>
        </p:spPr>
        <p:txBody>
          <a:bodyPr vert="eaVert" wrap="none" rtlCol="0">
            <a:spAutoFit/>
          </a:bodyPr>
          <a:p>
            <a:r>
              <a:rPr lang="zh-CN" altLang="en-US" sz="1000">
                <a:cs typeface="SimSong Regular" panose="02020300000000000000" charset="-122"/>
              </a:rPr>
              <a:t>……</a:t>
            </a:r>
            <a:endParaRPr lang="zh-CN" altLang="en-US" sz="1000">
              <a:cs typeface="SimSong Regular" panose="02020300000000000000" charset="-122"/>
            </a:endParaRPr>
          </a:p>
        </p:txBody>
      </p:sp>
      <p:sp>
        <p:nvSpPr>
          <p:cNvPr id="59" name="左大括号 58"/>
          <p:cNvSpPr/>
          <p:nvPr/>
        </p:nvSpPr>
        <p:spPr>
          <a:xfrm>
            <a:off x="2280285" y="949325"/>
            <a:ext cx="75565" cy="2876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文本框 59"/>
          <p:cNvSpPr txBox="1"/>
          <p:nvPr/>
        </p:nvSpPr>
        <p:spPr>
          <a:xfrm>
            <a:off x="1090930" y="2265045"/>
            <a:ext cx="1135380" cy="398780"/>
          </a:xfrm>
          <a:prstGeom prst="rect">
            <a:avLst/>
          </a:prstGeom>
          <a:noFill/>
        </p:spPr>
        <p:txBody>
          <a:bodyPr wrap="none" rtlCol="0">
            <a:spAutoFit/>
          </a:bodyPr>
          <a:p>
            <a:pPr algn="ctr"/>
            <a:r>
              <a:rPr lang="en-US" altLang="zh-CN" sz="1000">
                <a:latin typeface="SimSong Regular" panose="02020300000000000000" charset="-122"/>
                <a:ea typeface="SimSong Regular" panose="02020300000000000000" charset="-122"/>
              </a:rPr>
              <a:t>undo log header</a:t>
            </a:r>
            <a:endParaRPr lang="en-US" altLang="zh-CN" sz="1000">
              <a:latin typeface="SimSong Regular" panose="02020300000000000000" charset="-122"/>
              <a:ea typeface="SimSong Regular" panose="02020300000000000000" charset="-122"/>
            </a:endParaRPr>
          </a:p>
          <a:p>
            <a:pPr algn="ctr"/>
            <a:r>
              <a:rPr lang="en-US" altLang="zh-CN" sz="1000">
                <a:latin typeface="SimSong Regular" panose="02020300000000000000" charset="-122"/>
                <a:ea typeface="SimSong Regular" panose="02020300000000000000" charset="-122"/>
              </a:rPr>
              <a:t>46 </a:t>
            </a:r>
            <a:r>
              <a:rPr lang="en-US" altLang="zh-CN" sz="1000">
                <a:latin typeface="SimSong Regular" panose="02020300000000000000" charset="-122"/>
                <a:ea typeface="SimSong Regular" panose="02020300000000000000" charset="-122"/>
              </a:rPr>
              <a:t>bits</a:t>
            </a:r>
            <a:endParaRPr lang="en-US" altLang="zh-CN" sz="1000">
              <a:latin typeface="SimSong Regular" panose="02020300000000000000" charset="-122"/>
              <a:ea typeface="SimSong Regular" panose="02020300000000000000" charset="-122"/>
            </a:endParaRPr>
          </a:p>
        </p:txBody>
      </p:sp>
      <p:sp>
        <p:nvSpPr>
          <p:cNvPr id="61" name="文本框 60"/>
          <p:cNvSpPr txBox="1"/>
          <p:nvPr/>
        </p:nvSpPr>
        <p:spPr>
          <a:xfrm>
            <a:off x="7401560" y="2265045"/>
            <a:ext cx="1798320" cy="645160"/>
          </a:xfrm>
          <a:prstGeom prst="rect">
            <a:avLst/>
          </a:prstGeom>
          <a:noFill/>
        </p:spPr>
        <p:txBody>
          <a:bodyPr wrap="none" rtlCol="0">
            <a:spAutoFit/>
          </a:bodyPr>
          <a:p>
            <a:r>
              <a:rPr lang="zh-CN" altLang="en-US" sz="1200">
                <a:latin typeface="宋体" charset="0"/>
                <a:ea typeface="宋体" charset="0"/>
              </a:rPr>
              <a:t>同一个事务</a:t>
            </a:r>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a:t>
            </a:r>
            <a:endParaRPr lang="zh-CN" altLang="en-US" sz="1200">
              <a:latin typeface="宋体" charset="0"/>
              <a:ea typeface="宋体" charset="0"/>
            </a:endParaRPr>
          </a:p>
          <a:p>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对应一组</a:t>
            </a:r>
            <a:r>
              <a:rPr lang="en-US" altLang="zh-CN" sz="1200">
                <a:latin typeface="宋体" charset="0"/>
                <a:ea typeface="宋体" charset="0"/>
              </a:rPr>
              <a:t>undo</a:t>
            </a:r>
            <a:endParaRPr lang="en-US" altLang="zh-CN" sz="1200">
              <a:latin typeface="宋体" charset="0"/>
              <a:ea typeface="宋体" charset="0"/>
            </a:endParaRPr>
          </a:p>
          <a:p>
            <a:r>
              <a:rPr lang="en-US" altLang="zh-CN" sz="1200">
                <a:latin typeface="宋体" charset="0"/>
                <a:ea typeface="宋体" charset="0"/>
              </a:rPr>
              <a:t>record</a:t>
            </a:r>
            <a:endParaRPr lang="en-US" altLang="zh-CN" sz="1200">
              <a:latin typeface="宋体" charset="0"/>
              <a:ea typeface="宋体" charset="0"/>
            </a:endParaRPr>
          </a:p>
        </p:txBody>
      </p:sp>
      <p:sp>
        <p:nvSpPr>
          <p:cNvPr id="62" name="燕尾形箭头 61"/>
          <p:cNvSpPr/>
          <p:nvPr/>
        </p:nvSpPr>
        <p:spPr>
          <a:xfrm flipH="1">
            <a:off x="6564630" y="2217420"/>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63" name="文本框 62"/>
          <p:cNvSpPr txBox="1"/>
          <p:nvPr/>
        </p:nvSpPr>
        <p:spPr>
          <a:xfrm>
            <a:off x="7371080" y="3173730"/>
            <a:ext cx="1772920" cy="829945"/>
          </a:xfrm>
          <a:prstGeom prst="rect">
            <a:avLst/>
          </a:prstGeom>
          <a:noFill/>
        </p:spPr>
        <p:txBody>
          <a:bodyPr wrap="none" rtlCol="0">
            <a:spAutoFit/>
          </a:bodyPr>
          <a:p>
            <a:r>
              <a:rPr lang="zh-CN" altLang="en-US" sz="1200">
                <a:latin typeface="宋体" charset="0"/>
                <a:ea typeface="宋体" charset="0"/>
                <a:cs typeface="宋体" charset="0"/>
              </a:rPr>
              <a:t>不同事务，对应不同的</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undolog</a:t>
            </a:r>
            <a:r>
              <a:rPr lang="zh-CN" altLang="en-US" sz="1200">
                <a:latin typeface="宋体" charset="0"/>
                <a:ea typeface="宋体" charset="0"/>
                <a:cs typeface="宋体" charset="0"/>
              </a:rPr>
              <a:t>，对同一个</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record</a:t>
            </a:r>
            <a:r>
              <a:rPr lang="zh-CN" altLang="en-US" sz="1200">
                <a:latin typeface="宋体" charset="0"/>
                <a:ea typeface="宋体" charset="0"/>
                <a:cs typeface="宋体" charset="0"/>
              </a:rPr>
              <a:t>的不同版本通过</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rollptr</a:t>
            </a:r>
            <a:r>
              <a:rPr lang="zh-CN" altLang="en-US" sz="1200">
                <a:latin typeface="宋体" charset="0"/>
                <a:ea typeface="宋体" charset="0"/>
                <a:cs typeface="宋体" charset="0"/>
              </a:rPr>
              <a:t>单向链表</a:t>
            </a:r>
            <a:r>
              <a:rPr lang="zh-CN" altLang="en-US" sz="1200">
                <a:latin typeface="宋体" charset="0"/>
                <a:ea typeface="宋体" charset="0"/>
                <a:cs typeface="宋体" charset="0"/>
              </a:rPr>
              <a:t>串联起来</a:t>
            </a:r>
            <a:endParaRPr lang="zh-CN" altLang="en-US" sz="1200">
              <a:latin typeface="宋体" charset="0"/>
              <a:ea typeface="宋体" charset="0"/>
              <a:cs typeface="宋体" charset="0"/>
            </a:endParaRPr>
          </a:p>
        </p:txBody>
      </p:sp>
      <p:sp>
        <p:nvSpPr>
          <p:cNvPr id="65" name="燕尾形箭头 64"/>
          <p:cNvSpPr/>
          <p:nvPr/>
        </p:nvSpPr>
        <p:spPr>
          <a:xfrm flipH="1">
            <a:off x="6564630" y="3174365"/>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15315" y="769620"/>
            <a:ext cx="6531610" cy="4142105"/>
          </a:xfrm>
          <a:prstGeom prst="rect">
            <a:avLst/>
          </a:prstGeom>
        </p:spPr>
      </p:pic>
      <p:sp>
        <p:nvSpPr>
          <p:cNvPr id="6" name="矩形 5"/>
          <p:cNvSpPr/>
          <p:nvPr/>
        </p:nvSpPr>
        <p:spPr>
          <a:xfrm>
            <a:off x="89905" y="197951"/>
            <a:ext cx="276034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Tablespace</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数据结构</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4" name="文本框 3"/>
          <p:cNvSpPr txBox="1"/>
          <p:nvPr/>
        </p:nvSpPr>
        <p:spPr>
          <a:xfrm>
            <a:off x="1150620" y="3717925"/>
            <a:ext cx="838200" cy="275590"/>
          </a:xfrm>
          <a:prstGeom prst="rect">
            <a:avLst/>
          </a:prstGeom>
          <a:solidFill>
            <a:schemeClr val="bg1"/>
          </a:solidFill>
        </p:spPr>
        <p:txBody>
          <a:bodyPr wrap="square" rtlCol="0">
            <a:spAutoFit/>
          </a:bodyPr>
          <a:p>
            <a:r>
              <a:rPr lang="en-US" altLang="zh-CN" sz="1200" b="1">
                <a:latin typeface="宋体" charset="0"/>
                <a:ea typeface="宋体" charset="0"/>
              </a:rPr>
              <a:t>row id</a:t>
            </a:r>
            <a:endParaRPr lang="en-US" altLang="zh-CN" sz="1200" b="1">
              <a:latin typeface="宋体" charset="0"/>
              <a:ea typeface="宋体"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18" name="文本框 17"/>
          <p:cNvSpPr txBox="1"/>
          <p:nvPr/>
        </p:nvSpPr>
        <p:spPr>
          <a:xfrm>
            <a:off x="140970" y="680085"/>
            <a:ext cx="8956040" cy="737235"/>
          </a:xfrm>
          <a:prstGeom prst="rect">
            <a:avLst/>
          </a:prstGeom>
          <a:noFill/>
        </p:spPr>
        <p:txBody>
          <a:bodyPr wrap="none" rtlCol="0">
            <a:spAutoFit/>
          </a:bodyPr>
          <a:p>
            <a:r>
              <a:rPr lang="en-US" altLang="zh-CN" sz="1400">
                <a:latin typeface="宋体" charset="0"/>
                <a:ea typeface="宋体" charset="0"/>
                <a:cs typeface="宋体" charset="0"/>
              </a:rPr>
              <a:t>	</a:t>
            </a:r>
            <a:r>
              <a:rPr lang="zh-CN" altLang="en-US" sz="1400">
                <a:latin typeface="宋体" charset="0"/>
                <a:ea typeface="宋体" charset="0"/>
                <a:cs typeface="宋体" charset="0"/>
              </a:rPr>
              <a:t>每一个写事务都会产生一个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，当应用中有大量的并发写事务产生的时候，多个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是</a:t>
            </a:r>
            <a:r>
              <a:rPr lang="zh-CN" altLang="en-US" sz="1400">
                <a:latin typeface="宋体" charset="0"/>
                <a:ea typeface="宋体" charset="0"/>
                <a:cs typeface="宋体" charset="0"/>
              </a:rPr>
              <a:t>按</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照</a:t>
            </a:r>
            <a:r>
              <a:rPr lang="en-US" altLang="zh-CN" sz="1400">
                <a:latin typeface="宋体" charset="0"/>
                <a:ea typeface="宋体" charset="0"/>
                <a:cs typeface="宋体" charset="0"/>
              </a:rPr>
              <a:t>slot</a:t>
            </a:r>
            <a:r>
              <a:rPr lang="zh-CN" altLang="en-US" sz="1400">
                <a:latin typeface="宋体" charset="0"/>
                <a:ea typeface="宋体" charset="0"/>
                <a:cs typeface="宋体" charset="0"/>
              </a:rPr>
              <a:t>的方式来组织，每组</a:t>
            </a:r>
            <a:r>
              <a:rPr lang="en-US" altLang="zh-CN" sz="1400">
                <a:latin typeface="宋体" charset="0"/>
                <a:ea typeface="宋体" charset="0"/>
                <a:cs typeface="宋体" charset="0"/>
              </a:rPr>
              <a:t>1024</a:t>
            </a:r>
            <a:r>
              <a:rPr lang="zh-CN" altLang="en-US" sz="1400">
                <a:latin typeface="宋体" charset="0"/>
                <a:ea typeface="宋体" charset="0"/>
                <a:cs typeface="宋体" charset="0"/>
              </a:rPr>
              <a:t>个</a:t>
            </a:r>
            <a:r>
              <a:rPr lang="en-US" altLang="zh-CN" sz="1400">
                <a:latin typeface="宋体" charset="0"/>
                <a:ea typeface="宋体" charset="0"/>
                <a:cs typeface="宋体" charset="0"/>
              </a:rPr>
              <a:t>segment</a:t>
            </a:r>
            <a:r>
              <a:rPr lang="zh-CN" altLang="en-US" sz="1400">
                <a:latin typeface="宋体" charset="0"/>
                <a:ea typeface="宋体" charset="0"/>
                <a:cs typeface="宋体" charset="0"/>
              </a:rPr>
              <a:t>；一个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包含</a:t>
            </a:r>
            <a:r>
              <a:rPr lang="en-US" altLang="zh-CN" sz="1400">
                <a:latin typeface="宋体" charset="0"/>
                <a:ea typeface="宋体" charset="0"/>
                <a:cs typeface="宋体" charset="0"/>
              </a:rPr>
              <a:t>128</a:t>
            </a:r>
            <a:r>
              <a:rPr lang="zh-CN" altLang="en-US" sz="1400">
                <a:latin typeface="宋体" charset="0"/>
                <a:ea typeface="宋体" charset="0"/>
                <a:cs typeface="宋体" charset="0"/>
              </a:rPr>
              <a:t>个</a:t>
            </a:r>
            <a:r>
              <a:rPr lang="en-US" altLang="zh-CN" sz="1400">
                <a:latin typeface="宋体" charset="0"/>
                <a:ea typeface="宋体" charset="0"/>
                <a:cs typeface="宋体" charset="0"/>
              </a:rPr>
              <a:t>rollback segment</a:t>
            </a:r>
            <a:r>
              <a:rPr lang="zh-CN" altLang="en-US" sz="1400">
                <a:latin typeface="宋体" charset="0"/>
                <a:ea typeface="宋体" charset="0"/>
                <a:cs typeface="宋体" charset="0"/>
              </a:rPr>
              <a:t>；理论上一个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可以支</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持同时</a:t>
            </a:r>
            <a:r>
              <a:rPr lang="zh-CN" altLang="en-US" sz="1400">
                <a:latin typeface="宋体" charset="0"/>
                <a:ea typeface="宋体" charset="0"/>
                <a:cs typeface="宋体" charset="0"/>
              </a:rPr>
              <a:t>创建</a:t>
            </a:r>
            <a:r>
              <a:rPr lang="en-US" altLang="zh-CN" sz="1400">
                <a:latin typeface="宋体" charset="0"/>
                <a:ea typeface="宋体" charset="0"/>
                <a:cs typeface="宋体" charset="0"/>
              </a:rPr>
              <a:t>128k</a:t>
            </a:r>
            <a:r>
              <a:rPr lang="zh-CN" altLang="en-US" sz="1400">
                <a:latin typeface="宋体" charset="0"/>
                <a:ea typeface="宋体" charset="0"/>
                <a:cs typeface="宋体" charset="0"/>
              </a:rPr>
              <a:t>个事务的</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sp>
        <p:nvSpPr>
          <p:cNvPr id="44" name="矩形 43"/>
          <p:cNvSpPr/>
          <p:nvPr/>
        </p:nvSpPr>
        <p:spPr>
          <a:xfrm>
            <a:off x="1614170" y="2066290"/>
            <a:ext cx="735965" cy="2331720"/>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1329055" y="1593850"/>
            <a:ext cx="1631950" cy="368300"/>
          </a:xfrm>
          <a:prstGeom prst="rect">
            <a:avLst/>
          </a:prstGeom>
          <a:noFill/>
        </p:spPr>
        <p:txBody>
          <a:bodyPr wrap="none" rtlCol="0">
            <a:spAutoFit/>
          </a:bodyPr>
          <a:p>
            <a:r>
              <a:rPr lang="en-US" altLang="zh-CN">
                <a:latin typeface="宋体" charset="0"/>
                <a:ea typeface="宋体" charset="0"/>
              </a:rPr>
              <a:t>undo tablespace</a:t>
            </a:r>
            <a:endParaRPr lang="en-US" altLang="zh-CN">
              <a:latin typeface="宋体" charset="0"/>
              <a:ea typeface="宋体" charset="0"/>
            </a:endParaRPr>
          </a:p>
        </p:txBody>
      </p:sp>
      <p:cxnSp>
        <p:nvCxnSpPr>
          <p:cNvPr id="46" name="直接连接符 45"/>
          <p:cNvCxnSpPr/>
          <p:nvPr/>
        </p:nvCxnSpPr>
        <p:spPr>
          <a:xfrm>
            <a:off x="1619250" y="2492375"/>
            <a:ext cx="728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614170" y="2772410"/>
            <a:ext cx="72898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64005" y="2458085"/>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array header</a:t>
            </a:r>
            <a:endParaRPr lang="en-US" altLang="zh-CN" sz="800">
              <a:latin typeface="宋体" charset="0"/>
              <a:ea typeface="宋体" charset="0"/>
            </a:endParaRPr>
          </a:p>
        </p:txBody>
      </p:sp>
      <p:cxnSp>
        <p:nvCxnSpPr>
          <p:cNvPr id="49" name="直接连接符 48"/>
          <p:cNvCxnSpPr/>
          <p:nvPr/>
        </p:nvCxnSpPr>
        <p:spPr>
          <a:xfrm>
            <a:off x="1614170" y="3201670"/>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619250" y="3495675"/>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19250" y="3764280"/>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66545" y="317881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3" name="文本框 52"/>
          <p:cNvSpPr txBox="1"/>
          <p:nvPr/>
        </p:nvSpPr>
        <p:spPr>
          <a:xfrm>
            <a:off x="1566545" y="375412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4" name="矩形 53"/>
          <p:cNvSpPr/>
          <p:nvPr/>
        </p:nvSpPr>
        <p:spPr>
          <a:xfrm>
            <a:off x="3737610" y="196151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55" name="直接连接符 54"/>
          <p:cNvCxnSpPr>
            <a:stCxn id="54" idx="1"/>
            <a:endCxn id="54" idx="3"/>
          </p:cNvCxnSpPr>
          <p:nvPr/>
        </p:nvCxnSpPr>
        <p:spPr>
          <a:xfrm>
            <a:off x="3737610" y="263588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737610" y="229806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37610" y="297370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95725" y="1746250"/>
            <a:ext cx="1383030" cy="213995"/>
          </a:xfrm>
          <a:prstGeom prst="rect">
            <a:avLst/>
          </a:prstGeom>
          <a:noFill/>
        </p:spPr>
        <p:txBody>
          <a:bodyPr wrap="none" rtlCol="0">
            <a:spAutoFit/>
          </a:bodyPr>
          <a:p>
            <a:r>
              <a:rPr lang="en-US" altLang="zh-CN" sz="800">
                <a:latin typeface="宋体" charset="0"/>
                <a:ea typeface="宋体" charset="0"/>
              </a:rPr>
              <a:t>rollback segment array header</a:t>
            </a:r>
            <a:endParaRPr lang="en-US" altLang="zh-CN" sz="800">
              <a:latin typeface="宋体" charset="0"/>
              <a:ea typeface="宋体" charset="0"/>
            </a:endParaRPr>
          </a:p>
        </p:txBody>
      </p:sp>
      <p:sp>
        <p:nvSpPr>
          <p:cNvPr id="59" name="文本框 58"/>
          <p:cNvSpPr txBox="1"/>
          <p:nvPr/>
        </p:nvSpPr>
        <p:spPr>
          <a:xfrm>
            <a:off x="3946525" y="2385060"/>
            <a:ext cx="1231265" cy="213995"/>
          </a:xfrm>
          <a:prstGeom prst="rect">
            <a:avLst/>
          </a:prstGeom>
          <a:noFill/>
        </p:spPr>
        <p:txBody>
          <a:bodyPr wrap="none" rtlCol="0">
            <a:spAutoFit/>
          </a:bodyPr>
          <a:p>
            <a:r>
              <a:rPr lang="en-US" altLang="zh-CN" sz="800">
                <a:latin typeface="宋体" charset="0"/>
                <a:ea typeface="宋体" charset="0"/>
              </a:rPr>
              <a:t>rollback segment header 0</a:t>
            </a:r>
            <a:endParaRPr lang="zh-CN" altLang="en-US" sz="800">
              <a:latin typeface="宋体" charset="0"/>
              <a:ea typeface="宋体" charset="0"/>
            </a:endParaRPr>
          </a:p>
        </p:txBody>
      </p:sp>
      <p:sp>
        <p:nvSpPr>
          <p:cNvPr id="60" name="文本框 59"/>
          <p:cNvSpPr txBox="1"/>
          <p:nvPr/>
        </p:nvSpPr>
        <p:spPr>
          <a:xfrm>
            <a:off x="3895725" y="3036570"/>
            <a:ext cx="1332865" cy="213995"/>
          </a:xfrm>
          <a:prstGeom prst="rect">
            <a:avLst/>
          </a:prstGeom>
          <a:noFill/>
        </p:spPr>
        <p:txBody>
          <a:bodyPr wrap="none" rtlCol="0">
            <a:spAutoFit/>
          </a:bodyPr>
          <a:p>
            <a:r>
              <a:rPr lang="en-US" altLang="zh-CN" sz="800">
                <a:latin typeface="宋体" charset="0"/>
                <a:ea typeface="宋体" charset="0"/>
              </a:rPr>
              <a:t>rollback segment header 127</a:t>
            </a:r>
            <a:endParaRPr lang="en-US" altLang="zh-CN" sz="800">
              <a:latin typeface="宋体" charset="0"/>
              <a:ea typeface="宋体" charset="0"/>
            </a:endParaRPr>
          </a:p>
        </p:txBody>
      </p:sp>
      <p:sp>
        <p:nvSpPr>
          <p:cNvPr id="61" name="文本框 60"/>
          <p:cNvSpPr txBox="1"/>
          <p:nvPr/>
        </p:nvSpPr>
        <p:spPr>
          <a:xfrm>
            <a:off x="4217035" y="269811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4" name="直接连接符 63"/>
          <p:cNvCxnSpPr/>
          <p:nvPr/>
        </p:nvCxnSpPr>
        <p:spPr>
          <a:xfrm>
            <a:off x="1607185" y="4086225"/>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682750" y="3522980"/>
            <a:ext cx="589280" cy="213995"/>
          </a:xfrm>
          <a:prstGeom prst="rect">
            <a:avLst/>
          </a:prstGeom>
          <a:noFill/>
        </p:spPr>
        <p:txBody>
          <a:bodyPr wrap="none" rtlCol="0">
            <a:spAutoFit/>
          </a:bodyPr>
          <a:p>
            <a:pPr algn="ctr"/>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6" name="曲线连接符 65"/>
          <p:cNvCxnSpPr>
            <a:endCxn id="52" idx="3"/>
          </p:cNvCxnSpPr>
          <p:nvPr/>
        </p:nvCxnSpPr>
        <p:spPr>
          <a:xfrm rot="10800000" flipV="1">
            <a:off x="2451100" y="2463800"/>
            <a:ext cx="1268095" cy="883285"/>
          </a:xfrm>
          <a:prstGeom prst="curvedConnector3">
            <a:avLst>
              <a:gd name="adj1" fmla="val 49975"/>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0800000" flipV="1">
            <a:off x="2310130" y="3178810"/>
            <a:ext cx="1430020" cy="837565"/>
          </a:xfrm>
          <a:prstGeom prst="curvedConnector3">
            <a:avLst>
              <a:gd name="adj1" fmla="val 4995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33165" y="364934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69" name="直接连接符 68"/>
          <p:cNvCxnSpPr>
            <a:stCxn id="68" idx="1"/>
            <a:endCxn id="68" idx="3"/>
          </p:cNvCxnSpPr>
          <p:nvPr/>
        </p:nvCxnSpPr>
        <p:spPr>
          <a:xfrm>
            <a:off x="3733165" y="432371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33165" y="398589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33165" y="466153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891280" y="3434080"/>
            <a:ext cx="1155700" cy="213995"/>
          </a:xfrm>
          <a:prstGeom prst="rect">
            <a:avLst/>
          </a:prstGeom>
          <a:noFill/>
        </p:spPr>
        <p:txBody>
          <a:bodyPr wrap="none" rtlCol="0">
            <a:spAutoFit/>
          </a:bodyPr>
          <a:p>
            <a:r>
              <a:rPr lang="en-US" altLang="zh-CN" sz="800">
                <a:latin typeface="宋体" charset="0"/>
                <a:ea typeface="宋体" charset="0"/>
              </a:rPr>
              <a:t>rollback segment header</a:t>
            </a:r>
            <a:endParaRPr lang="en-US" altLang="zh-CN" sz="800">
              <a:latin typeface="宋体" charset="0"/>
              <a:ea typeface="宋体" charset="0"/>
            </a:endParaRPr>
          </a:p>
        </p:txBody>
      </p:sp>
      <p:sp>
        <p:nvSpPr>
          <p:cNvPr id="73" name="文本框 72"/>
          <p:cNvSpPr txBox="1"/>
          <p:nvPr/>
        </p:nvSpPr>
        <p:spPr>
          <a:xfrm>
            <a:off x="4138295" y="4047490"/>
            <a:ext cx="908685" cy="213995"/>
          </a:xfrm>
          <a:prstGeom prst="rect">
            <a:avLst/>
          </a:prstGeom>
          <a:noFill/>
        </p:spPr>
        <p:txBody>
          <a:bodyPr wrap="none" rtlCol="0">
            <a:spAutoFit/>
          </a:bodyPr>
          <a:p>
            <a:r>
              <a:rPr lang="en-US" altLang="zh-CN" sz="800">
                <a:latin typeface="宋体" charset="0"/>
                <a:ea typeface="宋体" charset="0"/>
              </a:rPr>
              <a:t>slot 0</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4" name="文本框 73"/>
          <p:cNvSpPr txBox="1"/>
          <p:nvPr/>
        </p:nvSpPr>
        <p:spPr>
          <a:xfrm>
            <a:off x="4031615" y="4724400"/>
            <a:ext cx="1061085" cy="213995"/>
          </a:xfrm>
          <a:prstGeom prst="rect">
            <a:avLst/>
          </a:prstGeom>
          <a:noFill/>
        </p:spPr>
        <p:txBody>
          <a:bodyPr wrap="none" rtlCol="0">
            <a:spAutoFit/>
          </a:bodyPr>
          <a:p>
            <a:r>
              <a:rPr lang="en-US" altLang="zh-CN" sz="800">
                <a:latin typeface="宋体" charset="0"/>
                <a:ea typeface="宋体" charset="0"/>
              </a:rPr>
              <a:t>slot 1023</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5" name="文本框 74"/>
          <p:cNvSpPr txBox="1"/>
          <p:nvPr/>
        </p:nvSpPr>
        <p:spPr>
          <a:xfrm>
            <a:off x="4212590" y="438594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76" name="直接连接符 75"/>
          <p:cNvCxnSpPr/>
          <p:nvPr/>
        </p:nvCxnSpPr>
        <p:spPr>
          <a:xfrm>
            <a:off x="2350770" y="3209925"/>
            <a:ext cx="1389380" cy="46990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40610" y="3486150"/>
            <a:ext cx="1409700" cy="15017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340610" y="1963420"/>
            <a:ext cx="1409700" cy="5111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350770" y="2770505"/>
            <a:ext cx="1389380" cy="5416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39865" y="3199765"/>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sp>
        <p:nvSpPr>
          <p:cNvPr id="81" name="文本框 80"/>
          <p:cNvSpPr txBox="1"/>
          <p:nvPr/>
        </p:nvSpPr>
        <p:spPr>
          <a:xfrm>
            <a:off x="6391275" y="4047490"/>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cxnSp>
        <p:nvCxnSpPr>
          <p:cNvPr id="82" name="曲线连接符 81"/>
          <p:cNvCxnSpPr>
            <a:endCxn id="80" idx="1"/>
          </p:cNvCxnSpPr>
          <p:nvPr/>
        </p:nvCxnSpPr>
        <p:spPr>
          <a:xfrm flipV="1">
            <a:off x="5446395" y="3322320"/>
            <a:ext cx="1093470" cy="848360"/>
          </a:xfrm>
          <a:prstGeom prst="curvedConnector3">
            <a:avLst>
              <a:gd name="adj1" fmla="val 50058"/>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endCxn id="81" idx="1"/>
          </p:cNvCxnSpPr>
          <p:nvPr/>
        </p:nvCxnSpPr>
        <p:spPr>
          <a:xfrm flipV="1">
            <a:off x="5426075" y="4170045"/>
            <a:ext cx="965200" cy="695325"/>
          </a:xfrm>
          <a:prstGeom prst="curvedConnector3">
            <a:avLst>
              <a:gd name="adj1" fmla="val 5006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82943" y="2519680"/>
            <a:ext cx="792480" cy="275590"/>
          </a:xfrm>
          <a:prstGeom prst="rect">
            <a:avLst/>
          </a:prstGeom>
          <a:noFill/>
        </p:spPr>
        <p:txBody>
          <a:bodyPr wrap="none" rtlCol="0">
            <a:spAutoFit/>
          </a:bodyPr>
          <a:p>
            <a:pPr algn="ctr"/>
            <a:r>
              <a:rPr lang="zh-CN" altLang="en-US" sz="1200">
                <a:latin typeface="宋体" charset="0"/>
                <a:ea typeface="宋体" charset="0"/>
                <a:cs typeface="宋体" charset="0"/>
              </a:rPr>
              <a:t>二维数组</a:t>
            </a:r>
            <a:endParaRPr lang="zh-CN" altLang="en-US" sz="1200">
              <a:latin typeface="宋体" charset="0"/>
              <a:ea typeface="宋体" charset="0"/>
              <a:cs typeface="宋体"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70180" y="690880"/>
            <a:ext cx="8548370" cy="460375"/>
          </a:xfrm>
          <a:prstGeom prst="rect">
            <a:avLst/>
          </a:prstGeom>
          <a:noFill/>
        </p:spPr>
        <p:txBody>
          <a:bodyPr wrap="none" rtlCol="0">
            <a:spAutoFit/>
          </a:bodyPr>
          <a:p>
            <a:pPr lvl="0"/>
            <a:r>
              <a:rPr lang="zh-CN" altLang="en-US" sz="1200">
                <a:latin typeface="宋体" charset="0"/>
                <a:ea typeface="宋体" charset="0"/>
                <a:cs typeface="宋体" charset="0"/>
              </a:rPr>
              <a:t>事务越大产生的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越大，但是存储却是按照固定的</a:t>
            </a:r>
            <a:r>
              <a:rPr lang="en-US" altLang="zh-CN" sz="1200">
                <a:latin typeface="宋体" charset="0"/>
                <a:ea typeface="宋体" charset="0"/>
                <a:cs typeface="宋体" charset="0"/>
              </a:rPr>
              <a:t>Page</a:t>
            </a:r>
            <a:r>
              <a:rPr lang="zh-CN" altLang="en-US" sz="1200">
                <a:latin typeface="宋体" charset="0"/>
                <a:ea typeface="宋体" charset="0"/>
                <a:cs typeface="宋体" charset="0"/>
              </a:rPr>
              <a:t>大小来存放数据的；通过将较小的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尽可能的放在一个</a:t>
            </a:r>
            <a:r>
              <a:rPr lang="en-US" altLang="zh-CN" sz="1200">
                <a:latin typeface="宋体" charset="0"/>
                <a:ea typeface="宋体" charset="0"/>
                <a:cs typeface="宋体" charset="0"/>
              </a:rPr>
              <a:t>Page</a:t>
            </a:r>
            <a:endParaRPr lang="en-US" altLang="zh-CN" sz="1200">
              <a:latin typeface="宋体" charset="0"/>
              <a:ea typeface="宋体" charset="0"/>
              <a:cs typeface="宋体" charset="0"/>
            </a:endParaRPr>
          </a:p>
          <a:p>
            <a:pPr lvl="0"/>
            <a:r>
              <a:rPr lang="zh-CN" altLang="en-US" sz="1200">
                <a:latin typeface="宋体" charset="0"/>
                <a:ea typeface="宋体" charset="0"/>
                <a:cs typeface="宋体" charset="0"/>
              </a:rPr>
              <a:t>中，提升存储的利用率。减小页内碎片；对于大事务，</a:t>
            </a:r>
            <a:r>
              <a:rPr lang="en-US" altLang="zh-CN" sz="1200">
                <a:latin typeface="宋体" charset="0"/>
                <a:ea typeface="宋体" charset="0"/>
                <a:cs typeface="宋体" charset="0"/>
              </a:rPr>
              <a:t>Undolog</a:t>
            </a:r>
            <a:r>
              <a:rPr lang="zh-CN" altLang="en-US" sz="1200">
                <a:latin typeface="宋体" charset="0"/>
                <a:ea typeface="宋体" charset="0"/>
                <a:cs typeface="宋体" charset="0"/>
              </a:rPr>
              <a:t>较大，可能会使用多个</a:t>
            </a:r>
            <a:r>
              <a:rPr lang="en-US" altLang="zh-CN" sz="1200">
                <a:latin typeface="宋体" charset="0"/>
                <a:ea typeface="宋体" charset="0"/>
                <a:cs typeface="宋体" charset="0"/>
              </a:rPr>
              <a:t>Page</a:t>
            </a:r>
            <a:r>
              <a:rPr lang="zh-CN" altLang="en-US" sz="1200">
                <a:latin typeface="宋体" charset="0"/>
                <a:ea typeface="宋体" charset="0"/>
                <a:cs typeface="宋体" charset="0"/>
              </a:rPr>
              <a:t>承载；</a:t>
            </a:r>
            <a:endParaRPr lang="zh-CN" altLang="en-US" sz="1200">
              <a:latin typeface="宋体" charset="0"/>
              <a:ea typeface="宋体" charset="0"/>
              <a:cs typeface="宋体" charset="0"/>
            </a:endParaRPr>
          </a:p>
        </p:txBody>
      </p:sp>
      <p:sp>
        <p:nvSpPr>
          <p:cNvPr id="3" name="文本框 2"/>
          <p:cNvSpPr txBox="1"/>
          <p:nvPr/>
        </p:nvSpPr>
        <p:spPr>
          <a:xfrm>
            <a:off x="758825" y="1887220"/>
            <a:ext cx="817880" cy="245110"/>
          </a:xfrm>
          <a:prstGeom prst="rect">
            <a:avLst/>
          </a:prstGeom>
          <a:noFill/>
        </p:spPr>
        <p:txBody>
          <a:bodyPr wrap="none" rtlCol="0">
            <a:spAutoFit/>
          </a:bodyPr>
          <a:p>
            <a:r>
              <a:rPr lang="zh-CN" altLang="en-US" sz="1000">
                <a:latin typeface="宋体" charset="0"/>
                <a:ea typeface="宋体" charset="0"/>
              </a:rPr>
              <a:t>写事务开始</a:t>
            </a:r>
            <a:endParaRPr lang="zh-CN" altLang="en-US" sz="1000">
              <a:latin typeface="宋体" charset="0"/>
              <a:ea typeface="宋体" charset="0"/>
            </a:endParaRPr>
          </a:p>
        </p:txBody>
      </p:sp>
      <p:sp>
        <p:nvSpPr>
          <p:cNvPr id="4" name="文本框 3"/>
          <p:cNvSpPr txBox="1"/>
          <p:nvPr/>
        </p:nvSpPr>
        <p:spPr>
          <a:xfrm>
            <a:off x="1150620" y="2449195"/>
            <a:ext cx="1311275" cy="245110"/>
          </a:xfrm>
          <a:prstGeom prst="rect">
            <a:avLst/>
          </a:prstGeom>
          <a:noFill/>
        </p:spPr>
        <p:txBody>
          <a:bodyPr wrap="none" rtlCol="0">
            <a:spAutoFit/>
          </a:bodyPr>
          <a:p>
            <a:r>
              <a:rPr lang="zh-CN" altLang="en-US" sz="1000">
                <a:latin typeface="宋体" charset="0"/>
                <a:ea typeface="宋体" charset="0"/>
              </a:rPr>
              <a:t>生成</a:t>
            </a:r>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a:t>
            </a:r>
            <a:r>
              <a:rPr lang="en-US" altLang="zh-CN" sz="1000">
                <a:latin typeface="宋体" charset="0"/>
                <a:ea typeface="宋体" charset="0"/>
              </a:rPr>
              <a:t>segment</a:t>
            </a:r>
            <a:endParaRPr lang="en-US" altLang="zh-CN" sz="1000">
              <a:latin typeface="宋体" charset="0"/>
              <a:ea typeface="宋体" charset="0"/>
            </a:endParaRPr>
          </a:p>
        </p:txBody>
      </p:sp>
      <p:sp>
        <p:nvSpPr>
          <p:cNvPr id="5" name="文本框 4"/>
          <p:cNvSpPr txBox="1"/>
          <p:nvPr/>
        </p:nvSpPr>
        <p:spPr>
          <a:xfrm>
            <a:off x="484505" y="3361055"/>
            <a:ext cx="1696085" cy="553085"/>
          </a:xfrm>
          <a:prstGeom prst="rect">
            <a:avLst/>
          </a:prstGeom>
          <a:noFill/>
        </p:spPr>
        <p:txBody>
          <a:bodyPr wrap="none" rtlCol="0">
            <a:spAutoFit/>
          </a:bodyPr>
          <a:p>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segment</a:t>
            </a:r>
            <a:r>
              <a:rPr lang="zh-CN" altLang="en-US" sz="1000">
                <a:latin typeface="宋体" charset="0"/>
                <a:ea typeface="宋体" charset="0"/>
              </a:rPr>
              <a:t>对应</a:t>
            </a:r>
            <a:r>
              <a:rPr lang="en-US" altLang="zh-CN" sz="1000">
                <a:latin typeface="宋体" charset="0"/>
                <a:ea typeface="宋体" charset="0"/>
              </a:rPr>
              <a:t>1</a:t>
            </a:r>
            <a:r>
              <a:rPr lang="zh-CN" altLang="en-US" sz="1000">
                <a:latin typeface="宋体" charset="0"/>
                <a:ea typeface="宋体" charset="0"/>
              </a:rPr>
              <a:t>个</a:t>
            </a:r>
            <a:endParaRPr lang="zh-CN" altLang="en-US" sz="1000">
              <a:latin typeface="宋体" charset="0"/>
              <a:ea typeface="宋体" charset="0"/>
            </a:endParaRPr>
          </a:p>
          <a:p>
            <a:r>
              <a:rPr lang="zh-CN" altLang="en-US" sz="1000">
                <a:latin typeface="宋体" charset="0"/>
                <a:ea typeface="宋体" charset="0"/>
              </a:rPr>
              <a:t>或者多个</a:t>
            </a:r>
            <a:r>
              <a:rPr lang="en-US" altLang="zh-CN" sz="1000">
                <a:latin typeface="宋体" charset="0"/>
                <a:ea typeface="宋体" charset="0"/>
              </a:rPr>
              <a:t>undo page</a:t>
            </a:r>
            <a:r>
              <a:rPr lang="zh-CN" altLang="en-US" sz="1000">
                <a:latin typeface="宋体" charset="0"/>
                <a:ea typeface="宋体" charset="0"/>
              </a:rPr>
              <a:t>，第一</a:t>
            </a:r>
            <a:endParaRPr lang="zh-CN" altLang="en-US" sz="1000">
              <a:latin typeface="宋体" charset="0"/>
              <a:ea typeface="宋体" charset="0"/>
            </a:endParaRPr>
          </a:p>
          <a:p>
            <a:r>
              <a:rPr lang="en-US" altLang="zh-CN" sz="1000">
                <a:latin typeface="宋体" charset="0"/>
                <a:ea typeface="宋体" charset="0"/>
              </a:rPr>
              <a:t>page</a:t>
            </a:r>
            <a:r>
              <a:rPr lang="zh-CN" altLang="en-US" sz="1000">
                <a:latin typeface="宋体" charset="0"/>
                <a:ea typeface="宋体" charset="0"/>
              </a:rPr>
              <a:t>会有一个</a:t>
            </a:r>
            <a:r>
              <a:rPr lang="en-US" altLang="zh-CN" sz="1000">
                <a:latin typeface="宋体" charset="0"/>
                <a:ea typeface="宋体" charset="0"/>
              </a:rPr>
              <a:t>segment </a:t>
            </a:r>
            <a:r>
              <a:rPr lang="en-US" altLang="zh-CN" sz="1000">
                <a:latin typeface="宋体" charset="0"/>
                <a:ea typeface="宋体" charset="0"/>
              </a:rPr>
              <a:t>header</a:t>
            </a:r>
            <a:endParaRPr lang="en-US" altLang="zh-CN" sz="1000">
              <a:latin typeface="宋体" charset="0"/>
              <a:ea typeface="宋体" charset="0"/>
            </a:endParaRPr>
          </a:p>
        </p:txBody>
      </p:sp>
      <p:cxnSp>
        <p:nvCxnSpPr>
          <p:cNvPr id="7" name="曲线连接符 6"/>
          <p:cNvCxnSpPr>
            <a:stCxn id="3" idx="3"/>
            <a:endCxn id="4" idx="1"/>
          </p:cNvCxnSpPr>
          <p:nvPr/>
        </p:nvCxnSpPr>
        <p:spPr>
          <a:xfrm flipH="1">
            <a:off x="1150620" y="2009775"/>
            <a:ext cx="426085" cy="561975"/>
          </a:xfrm>
          <a:prstGeom prst="curvedConnector5">
            <a:avLst>
              <a:gd name="adj1" fmla="val -55887"/>
              <a:gd name="adj2" fmla="val 50056"/>
              <a:gd name="adj3" fmla="val 155887"/>
            </a:avLst>
          </a:prstGeom>
          <a:ln w="12700" cmpd="sng">
            <a:solidFill>
              <a:schemeClr val="accent1">
                <a:shade val="50000"/>
              </a:schemeClr>
            </a:solidFill>
            <a:prstDash val="sysDot"/>
            <a:tailEnd type="arrow" w="med" len="med"/>
          </a:ln>
        </p:spPr>
        <p:style>
          <a:lnRef idx="1">
            <a:schemeClr val="dk1"/>
          </a:lnRef>
          <a:fillRef idx="0">
            <a:schemeClr val="dk1"/>
          </a:fillRef>
          <a:effectRef idx="0">
            <a:schemeClr val="dk1"/>
          </a:effectRef>
          <a:fontRef idx="minor">
            <a:schemeClr val="tx1"/>
          </a:fontRef>
        </p:style>
      </p:cxnSp>
      <p:cxnSp>
        <p:nvCxnSpPr>
          <p:cNvPr id="8" name="曲线连接符 7"/>
          <p:cNvCxnSpPr>
            <a:stCxn id="4" idx="3"/>
            <a:endCxn id="5" idx="1"/>
          </p:cNvCxnSpPr>
          <p:nvPr/>
        </p:nvCxnSpPr>
        <p:spPr>
          <a:xfrm flipH="1">
            <a:off x="484505" y="2571750"/>
            <a:ext cx="1977390" cy="1066165"/>
          </a:xfrm>
          <a:prstGeom prst="curvedConnector5">
            <a:avLst>
              <a:gd name="adj1" fmla="val -12042"/>
              <a:gd name="adj2" fmla="val 42764"/>
              <a:gd name="adj3" fmla="val 11204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810125" y="1633220"/>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10" name="直接连接符 9"/>
          <p:cNvCxnSpPr/>
          <p:nvPr/>
        </p:nvCxnSpPr>
        <p:spPr>
          <a:xfrm>
            <a:off x="4817110" y="192405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808220" y="220408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8220" y="250952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17110" y="2814955"/>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87315" y="1654175"/>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15" name="文本框 14"/>
          <p:cNvSpPr txBox="1"/>
          <p:nvPr/>
        </p:nvSpPr>
        <p:spPr>
          <a:xfrm>
            <a:off x="5187315" y="1949450"/>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16" name="文本框 15"/>
          <p:cNvSpPr txBox="1"/>
          <p:nvPr/>
        </p:nvSpPr>
        <p:spPr>
          <a:xfrm>
            <a:off x="5122545" y="2244725"/>
            <a:ext cx="879475" cy="229870"/>
          </a:xfrm>
          <a:prstGeom prst="rect">
            <a:avLst/>
          </a:prstGeom>
          <a:noFill/>
        </p:spPr>
        <p:txBody>
          <a:bodyPr wrap="none" rtlCol="0">
            <a:spAutoFit/>
          </a:bodyPr>
          <a:p>
            <a:r>
              <a:rPr lang="en-US" altLang="zh-CN" sz="900">
                <a:latin typeface="宋体" charset="0"/>
                <a:ea typeface="宋体" charset="0"/>
              </a:rPr>
              <a:t>segment header</a:t>
            </a:r>
            <a:endParaRPr lang="en-US" altLang="zh-CN" sz="900">
              <a:latin typeface="宋体" charset="0"/>
              <a:ea typeface="宋体" charset="0"/>
            </a:endParaRPr>
          </a:p>
        </p:txBody>
      </p:sp>
      <p:sp>
        <p:nvSpPr>
          <p:cNvPr id="17" name="文本框 16"/>
          <p:cNvSpPr txBox="1"/>
          <p:nvPr/>
        </p:nvSpPr>
        <p:spPr>
          <a:xfrm>
            <a:off x="5317490" y="2540000"/>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19" name="文本框 18"/>
          <p:cNvSpPr txBox="1"/>
          <p:nvPr/>
        </p:nvSpPr>
        <p:spPr>
          <a:xfrm>
            <a:off x="5401945" y="2860040"/>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sp>
        <p:nvSpPr>
          <p:cNvPr id="20" name="文本框 19"/>
          <p:cNvSpPr txBox="1"/>
          <p:nvPr/>
        </p:nvSpPr>
        <p:spPr>
          <a:xfrm>
            <a:off x="3418205" y="1583690"/>
            <a:ext cx="918210" cy="229870"/>
          </a:xfrm>
          <a:prstGeom prst="rect">
            <a:avLst/>
          </a:prstGeom>
          <a:noFill/>
        </p:spPr>
        <p:txBody>
          <a:bodyPr wrap="none" rtlCol="0">
            <a:spAutoFit/>
          </a:bodyPr>
          <a:p>
            <a:r>
              <a:rPr lang="en-US" altLang="zh-CN" sz="900"/>
              <a:t>undo </a:t>
            </a:r>
            <a:r>
              <a:rPr lang="en-US" altLang="zh-CN" sz="900"/>
              <a:t>segment</a:t>
            </a:r>
            <a:endParaRPr lang="en-US" altLang="zh-CN" sz="900"/>
          </a:p>
        </p:txBody>
      </p:sp>
      <p:cxnSp>
        <p:nvCxnSpPr>
          <p:cNvPr id="21" name="曲线连接符 20"/>
          <p:cNvCxnSpPr>
            <a:stCxn id="20" idx="0"/>
          </p:cNvCxnSpPr>
          <p:nvPr/>
        </p:nvCxnSpPr>
        <p:spPr>
          <a:xfrm rot="16200000" flipH="1">
            <a:off x="4224020" y="1236980"/>
            <a:ext cx="210820" cy="904875"/>
          </a:xfrm>
          <a:prstGeom prst="curvedConnector4">
            <a:avLst>
              <a:gd name="adj1" fmla="val -113102"/>
              <a:gd name="adj2" fmla="val 75333"/>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23430" y="307657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3" name="直接连接符 22"/>
          <p:cNvCxnSpPr/>
          <p:nvPr/>
        </p:nvCxnSpPr>
        <p:spPr>
          <a:xfrm>
            <a:off x="7130415" y="336740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21525" y="364744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21525" y="39528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30415" y="425831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00620" y="309753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28" name="文本框 27"/>
          <p:cNvSpPr txBox="1"/>
          <p:nvPr/>
        </p:nvSpPr>
        <p:spPr>
          <a:xfrm>
            <a:off x="7500620" y="339280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29" name="文本框 28"/>
          <p:cNvSpPr txBox="1"/>
          <p:nvPr/>
        </p:nvSpPr>
        <p:spPr>
          <a:xfrm>
            <a:off x="7630795" y="3688080"/>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0" name="文本框 29"/>
          <p:cNvSpPr txBox="1"/>
          <p:nvPr/>
        </p:nvSpPr>
        <p:spPr>
          <a:xfrm>
            <a:off x="7630795" y="398335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1" name="文本框 30"/>
          <p:cNvSpPr txBox="1"/>
          <p:nvPr/>
        </p:nvSpPr>
        <p:spPr>
          <a:xfrm>
            <a:off x="7715250" y="430339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32" name="曲线连接符 31"/>
          <p:cNvCxnSpPr>
            <a:endCxn id="27" idx="0"/>
          </p:cNvCxnSpPr>
          <p:nvPr/>
        </p:nvCxnSpPr>
        <p:spPr>
          <a:xfrm>
            <a:off x="6203950" y="2088515"/>
            <a:ext cx="1626235" cy="10090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89275" y="312864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4" name="直接连接符 33"/>
          <p:cNvCxnSpPr/>
          <p:nvPr/>
        </p:nvCxnSpPr>
        <p:spPr>
          <a:xfrm>
            <a:off x="3096260" y="34194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87370" y="369951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87370" y="400494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096260" y="431038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66465" y="314960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39" name="文本框 38"/>
          <p:cNvSpPr txBox="1"/>
          <p:nvPr/>
        </p:nvSpPr>
        <p:spPr>
          <a:xfrm>
            <a:off x="3466465" y="344487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40" name="文本框 39"/>
          <p:cNvSpPr txBox="1"/>
          <p:nvPr/>
        </p:nvSpPr>
        <p:spPr>
          <a:xfrm>
            <a:off x="3558540" y="3752215"/>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1" name="文本框 40"/>
          <p:cNvSpPr txBox="1"/>
          <p:nvPr/>
        </p:nvSpPr>
        <p:spPr>
          <a:xfrm>
            <a:off x="3558540" y="403161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2" name="文本框 41"/>
          <p:cNvSpPr txBox="1"/>
          <p:nvPr/>
        </p:nvSpPr>
        <p:spPr>
          <a:xfrm>
            <a:off x="3681095" y="435546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43" name="曲线连接符 42"/>
          <p:cNvCxnSpPr>
            <a:endCxn id="42" idx="2"/>
          </p:cNvCxnSpPr>
          <p:nvPr/>
        </p:nvCxnSpPr>
        <p:spPr>
          <a:xfrm rot="10800000" flipV="1">
            <a:off x="3841750" y="3533140"/>
            <a:ext cx="3267710" cy="1374775"/>
          </a:xfrm>
          <a:prstGeom prst="curvedConnector4">
            <a:avLst>
              <a:gd name="adj1" fmla="val 47532"/>
              <a:gd name="adj2" fmla="val 11732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55895" y="1276985"/>
            <a:ext cx="506095" cy="306705"/>
          </a:xfrm>
          <a:prstGeom prst="rect">
            <a:avLst/>
          </a:prstGeom>
          <a:noFill/>
        </p:spPr>
        <p:txBody>
          <a:bodyPr wrap="none" rtlCol="0">
            <a:spAutoFit/>
          </a:bodyPr>
          <a:p>
            <a:r>
              <a:rPr lang="en-US" altLang="zh-CN" sz="1400">
                <a:latin typeface="宋体" charset="0"/>
                <a:ea typeface="宋体" charset="0"/>
              </a:rPr>
              <a:t>page</a:t>
            </a:r>
            <a:endParaRPr lang="en-US" altLang="zh-CN" sz="1400">
              <a:latin typeface="宋体" charset="0"/>
              <a:ea typeface="宋体"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744344" y="1147246"/>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01</a:t>
            </a:r>
            <a:endParaRPr lang="zh-CN" altLang="en-US" sz="1200" b="1">
              <a:latin typeface="汉仪旗黑-45S" panose="00020600040101010101" pitchFamily="18" charset="-122"/>
              <a:sym typeface="汉仪旗黑-45S" panose="00020600040101010101" pitchFamily="18" charset="-122"/>
            </a:endParaRPr>
          </a:p>
        </p:txBody>
      </p:sp>
      <p:sp>
        <p:nvSpPr>
          <p:cNvPr id="7" name="椭圆 6"/>
          <p:cNvSpPr/>
          <p:nvPr/>
        </p:nvSpPr>
        <p:spPr>
          <a:xfrm>
            <a:off x="4744344" y="189659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02</a:t>
            </a:r>
            <a:endParaRPr lang="zh-CN" altLang="en-US" sz="1200" b="1">
              <a:latin typeface="汉仪旗黑-45S" panose="00020600040101010101" pitchFamily="18" charset="-122"/>
              <a:sym typeface="汉仪旗黑-45S" panose="00020600040101010101" pitchFamily="18" charset="-122"/>
            </a:endParaRPr>
          </a:p>
        </p:txBody>
      </p:sp>
      <p:sp>
        <p:nvSpPr>
          <p:cNvPr id="8" name="矩形 7"/>
          <p:cNvSpPr/>
          <p:nvPr/>
        </p:nvSpPr>
        <p:spPr>
          <a:xfrm>
            <a:off x="5468042" y="1228390"/>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存储</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模型</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10" name="矩形 9"/>
          <p:cNvSpPr/>
          <p:nvPr/>
        </p:nvSpPr>
        <p:spPr>
          <a:xfrm>
            <a:off x="5467890" y="1978023"/>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机制</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29" name="任意多边形: 形状 28"/>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0" name="任意多边形: 形状 29"/>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1" name="等腰三角形 3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18" name="文本框 17"/>
          <p:cNvSpPr txBox="1"/>
          <p:nvPr/>
        </p:nvSpPr>
        <p:spPr>
          <a:xfrm>
            <a:off x="282025" y="296196"/>
            <a:ext cx="16083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800">
                <a:solidFill>
                  <a:schemeClr val="bg1"/>
                </a:solidFill>
                <a:latin typeface="汉仪旗黑-45S" panose="00020600040101010101" pitchFamily="18" charset="-122"/>
                <a:ea typeface="+mj-ea"/>
                <a:sym typeface="汉仪旗黑-45S" panose="00020600040101010101" pitchFamily="18" charset="-122"/>
              </a:rPr>
              <a:t>目录</a:t>
            </a:r>
            <a:endParaRPr lang="zh-CN" altLang="en-US" sz="4800">
              <a:solidFill>
                <a:schemeClr val="bg1"/>
              </a:solidFill>
              <a:latin typeface="汉仪旗黑-45S" panose="00020600040101010101" pitchFamily="18" charset="-122"/>
              <a:ea typeface="+mj-ea"/>
              <a:sym typeface="汉仪旗黑-45S" panose="00020600040101010101" pitchFamily="18" charset="-122"/>
            </a:endParaRPr>
          </a:p>
        </p:txBody>
      </p:sp>
      <p:sp>
        <p:nvSpPr>
          <p:cNvPr id="19" name="文本框 18"/>
          <p:cNvSpPr txBox="1"/>
          <p:nvPr/>
        </p:nvSpPr>
        <p:spPr>
          <a:xfrm>
            <a:off x="-466007" y="1147673"/>
            <a:ext cx="3104390" cy="400110"/>
          </a:xfrm>
          <a:prstGeom prst="rect">
            <a:avLst/>
          </a:prstGeom>
          <a:noFill/>
        </p:spPr>
        <p:txBody>
          <a:bodyPr wrap="square">
            <a:spAutoFit/>
          </a:bodyPr>
          <a:lstStyle/>
          <a:p>
            <a:pPr algn="ctr"/>
            <a:r>
              <a:rPr lang="en-US" altLang="zh-CN" sz="2000" b="1">
                <a:solidFill>
                  <a:schemeClr val="bg1"/>
                </a:solidFill>
                <a:latin typeface="汉仪旗黑-45S" panose="00020600040101010101" pitchFamily="18" charset="-122"/>
                <a:sym typeface="汉仪旗黑-45S" panose="00020600040101010101" pitchFamily="18" charset="-122"/>
              </a:rPr>
              <a:t>CONTENTS</a:t>
            </a:r>
            <a:endParaRPr lang="zh-CN" altLang="en-US" sz="2000" b="1">
              <a:solidFill>
                <a:schemeClr val="bg1"/>
              </a:solidFill>
              <a:latin typeface="汉仪旗黑-45S" panose="00020600040101010101" pitchFamily="18" charset="-122"/>
              <a:sym typeface="汉仪旗黑-45S" panose="00020600040101010101" pitchFamily="18" charset="-122"/>
            </a:endParaRPr>
          </a:p>
        </p:txBody>
      </p:sp>
      <p:sp>
        <p:nvSpPr>
          <p:cNvPr id="2" name="椭圆 1"/>
          <p:cNvSpPr/>
          <p:nvPr/>
        </p:nvSpPr>
        <p:spPr>
          <a:xfrm>
            <a:off x="4744344" y="275458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03</a:t>
            </a:r>
            <a:endParaRPr lang="zh-CN" altLang="en-US" sz="1200" b="1">
              <a:latin typeface="汉仪旗黑-45S" panose="00020600040101010101" pitchFamily="18" charset="-122"/>
              <a:sym typeface="汉仪旗黑-45S" panose="00020600040101010101" pitchFamily="18" charset="-122"/>
            </a:endParaRPr>
          </a:p>
        </p:txBody>
      </p:sp>
      <p:sp>
        <p:nvSpPr>
          <p:cNvPr id="3" name="矩形 2"/>
          <p:cNvSpPr/>
          <p:nvPr/>
        </p:nvSpPr>
        <p:spPr>
          <a:xfrm>
            <a:off x="5467876" y="2837210"/>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执行</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计划</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5" name="椭圆 4"/>
          <p:cNvSpPr/>
          <p:nvPr/>
        </p:nvSpPr>
        <p:spPr>
          <a:xfrm>
            <a:off x="4744344" y="3584533"/>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04</a:t>
            </a:r>
            <a:endParaRPr lang="zh-CN" altLang="en-US" sz="1200" b="1">
              <a:latin typeface="汉仪旗黑-45S" panose="00020600040101010101" pitchFamily="18" charset="-122"/>
              <a:sym typeface="汉仪旗黑-45S" panose="00020600040101010101" pitchFamily="18" charset="-122"/>
            </a:endParaRPr>
          </a:p>
        </p:txBody>
      </p:sp>
      <p:sp>
        <p:nvSpPr>
          <p:cNvPr id="20" name="矩形 19"/>
          <p:cNvSpPr/>
          <p:nvPr/>
        </p:nvSpPr>
        <p:spPr>
          <a:xfrm>
            <a:off x="5517406" y="3667155"/>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常用规范</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3832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和</a:t>
            </a: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Binlog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的</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区别</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3" name="矩形 2"/>
          <p:cNvSpPr/>
          <p:nvPr/>
        </p:nvSpPr>
        <p:spPr>
          <a:xfrm>
            <a:off x="720090" y="981710"/>
            <a:ext cx="1083310" cy="16281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a:stCxn id="3" idx="1"/>
            <a:endCxn id="3" idx="3"/>
          </p:cNvCxnSpPr>
          <p:nvPr/>
        </p:nvCxnSpPr>
        <p:spPr>
          <a:xfrm>
            <a:off x="720090" y="1795780"/>
            <a:ext cx="108331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20090" y="1179830"/>
            <a:ext cx="1028065" cy="383540"/>
          </a:xfrm>
          <a:prstGeom prst="rect">
            <a:avLst/>
          </a:prstGeom>
          <a:noFill/>
        </p:spPr>
        <p:txBody>
          <a:bodyPr wrap="none" rtlCol="0">
            <a:spAutoFit/>
          </a:bodyPr>
          <a:p>
            <a:r>
              <a:rPr lang="en-US" altLang="zh-CN" sz="1000"/>
              <a:t>MYSQL </a:t>
            </a:r>
            <a:r>
              <a:rPr lang="en-US" altLang="zh-CN" sz="1000"/>
              <a:t>Server</a:t>
            </a:r>
            <a:endParaRPr lang="en-US" altLang="zh-CN" sz="1000"/>
          </a:p>
          <a:p>
            <a:pPr algn="ctr"/>
            <a:r>
              <a:rPr lang="zh-CN" altLang="en-US" sz="900"/>
              <a:t>（</a:t>
            </a:r>
            <a:r>
              <a:rPr lang="en-US" altLang="zh-CN" sz="900"/>
              <a:t>binlog</a:t>
            </a:r>
            <a:r>
              <a:rPr lang="zh-CN" altLang="en-US" sz="900"/>
              <a:t>）</a:t>
            </a:r>
            <a:endParaRPr lang="zh-CN" altLang="en-US" sz="900"/>
          </a:p>
        </p:txBody>
      </p:sp>
      <p:sp>
        <p:nvSpPr>
          <p:cNvPr id="7" name="文本框 6"/>
          <p:cNvSpPr txBox="1"/>
          <p:nvPr/>
        </p:nvSpPr>
        <p:spPr>
          <a:xfrm>
            <a:off x="845503" y="2028190"/>
            <a:ext cx="830580" cy="383540"/>
          </a:xfrm>
          <a:prstGeom prst="rect">
            <a:avLst/>
          </a:prstGeom>
          <a:noFill/>
        </p:spPr>
        <p:txBody>
          <a:bodyPr wrap="none" rtlCol="0">
            <a:spAutoFit/>
          </a:bodyPr>
          <a:p>
            <a:pPr algn="ctr"/>
            <a:r>
              <a:rPr lang="en-US" altLang="zh-CN" sz="1000" b="1">
                <a:solidFill>
                  <a:srgbClr val="FF0000"/>
                </a:solidFill>
              </a:rPr>
              <a:t>INNODB</a:t>
            </a:r>
            <a:endParaRPr lang="en-US" altLang="zh-CN" sz="1000" b="1">
              <a:solidFill>
                <a:srgbClr val="FF0000"/>
              </a:solidFill>
            </a:endParaRPr>
          </a:p>
          <a:p>
            <a:pPr algn="ctr"/>
            <a:r>
              <a:rPr lang="zh-CN" altLang="en-US" sz="900" b="1">
                <a:solidFill>
                  <a:srgbClr val="FF0000"/>
                </a:solidFill>
              </a:rPr>
              <a:t>（</a:t>
            </a:r>
            <a:r>
              <a:rPr lang="en-US" altLang="zh-CN" sz="900" b="1">
                <a:solidFill>
                  <a:srgbClr val="FF0000"/>
                </a:solidFill>
              </a:rPr>
              <a:t>redolog</a:t>
            </a:r>
            <a:r>
              <a:rPr lang="zh-CN" altLang="en-US" sz="900"/>
              <a:t>）</a:t>
            </a:r>
            <a:endParaRPr lang="zh-CN" altLang="en-US" sz="900"/>
          </a:p>
        </p:txBody>
      </p:sp>
      <p:graphicFrame>
        <p:nvGraphicFramePr>
          <p:cNvPr id="9" name="表格 8"/>
          <p:cNvGraphicFramePr/>
          <p:nvPr>
            <p:custDataLst>
              <p:tags r:id="rId1"/>
            </p:custDataLst>
          </p:nvPr>
        </p:nvGraphicFramePr>
        <p:xfrm>
          <a:off x="2712085" y="861695"/>
          <a:ext cx="6162040" cy="2057400"/>
        </p:xfrm>
        <a:graphic>
          <a:graphicData uri="http://schemas.openxmlformats.org/drawingml/2006/table">
            <a:tbl>
              <a:tblPr firstRow="1" bandRow="1">
                <a:tableStyleId>{5C22544A-7EE6-4342-B048-85BDC9FD1C3A}</a:tableStyleId>
              </a:tblPr>
              <a:tblGrid>
                <a:gridCol w="3081020"/>
                <a:gridCol w="3081020"/>
              </a:tblGrid>
              <a:tr h="297180">
                <a:tc>
                  <a:txBody>
                    <a:bodyPr/>
                    <a:p>
                      <a:pPr algn="ctr">
                        <a:buNone/>
                      </a:pPr>
                      <a:r>
                        <a:rPr lang="en-US" altLang="zh-CN"/>
                        <a:t>BINLO</a:t>
                      </a:r>
                      <a:r>
                        <a:rPr lang="en-US" altLang="zh-CN"/>
                        <a:t>G</a:t>
                      </a:r>
                      <a:endParaRPr lang="en-US" altLang="zh-CN"/>
                    </a:p>
                  </a:txBody>
                  <a:tcPr/>
                </a:tc>
                <a:tc>
                  <a:txBody>
                    <a:bodyPr/>
                    <a:p>
                      <a:pPr algn="ctr">
                        <a:buNone/>
                      </a:pPr>
                      <a:r>
                        <a:rPr lang="en-US" altLang="zh-CN"/>
                        <a:t>REDOLOG</a:t>
                      </a:r>
                      <a:endParaRPr lang="en-US" altLang="zh-CN"/>
                    </a:p>
                  </a:txBody>
                  <a:tcPr/>
                </a:tc>
              </a:tr>
              <a:tr h="365760">
                <a:tc>
                  <a:txBody>
                    <a:bodyPr/>
                    <a:p>
                      <a:pPr>
                        <a:buNone/>
                      </a:pPr>
                      <a:r>
                        <a:rPr lang="en-US" altLang="zh-CN" sz="900">
                          <a:latin typeface="宋体" charset="0"/>
                          <a:ea typeface="宋体" charset="0"/>
                          <a:cs typeface="宋体" charset="0"/>
                        </a:rPr>
                        <a:t>MYSQL</a:t>
                      </a:r>
                      <a:r>
                        <a:rPr lang="zh-CN" altLang="en-US" sz="900">
                          <a:latin typeface="宋体" charset="0"/>
                          <a:ea typeface="宋体" charset="0"/>
                          <a:cs typeface="宋体" charset="0"/>
                        </a:rPr>
                        <a:t>服务层概念，不止针对</a:t>
                      </a:r>
                      <a:r>
                        <a:rPr lang="en-US" altLang="zh-CN" sz="900">
                          <a:latin typeface="宋体" charset="0"/>
                          <a:ea typeface="宋体" charset="0"/>
                          <a:cs typeface="宋体" charset="0"/>
                        </a:rPr>
                        <a:t>innodb</a:t>
                      </a:r>
                      <a:r>
                        <a:rPr lang="zh-CN" altLang="en-US" sz="900">
                          <a:latin typeface="宋体" charset="0"/>
                          <a:ea typeface="宋体" charset="0"/>
                          <a:cs typeface="宋体" charset="0"/>
                        </a:rPr>
                        <a:t>一种存储引擎</a:t>
                      </a:r>
                      <a:endParaRPr lang="zh-CN" altLang="en-US" sz="900">
                        <a:latin typeface="宋体" charset="0"/>
                        <a:ea typeface="宋体" charset="0"/>
                        <a:cs typeface="宋体" charset="0"/>
                      </a:endParaRPr>
                    </a:p>
                  </a:txBody>
                  <a:tcPr/>
                </a:tc>
                <a:tc>
                  <a:txBody>
                    <a:bodyPr/>
                    <a:p>
                      <a:pPr>
                        <a:buNone/>
                      </a:pPr>
                      <a:r>
                        <a:rPr lang="en-US" altLang="zh-CN" sz="900">
                          <a:latin typeface="宋体" charset="0"/>
                          <a:ea typeface="宋体" charset="0"/>
                        </a:rPr>
                        <a:t>INNODB</a:t>
                      </a:r>
                      <a:r>
                        <a:rPr lang="zh-CN" altLang="en-US" sz="900">
                          <a:latin typeface="宋体" charset="0"/>
                          <a:ea typeface="宋体" charset="0"/>
                        </a:rPr>
                        <a:t>存储层的</a:t>
                      </a:r>
                      <a:r>
                        <a:rPr lang="zh-CN" altLang="en-US" sz="900">
                          <a:latin typeface="宋体" charset="0"/>
                          <a:ea typeface="宋体" charset="0"/>
                        </a:rPr>
                        <a:t>概念</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cs typeface="宋体" charset="0"/>
                        </a:rPr>
                        <a:t>对数据的</a:t>
                      </a:r>
                      <a:r>
                        <a:rPr lang="zh-CN" altLang="en-US" sz="900">
                          <a:latin typeface="宋体" charset="0"/>
                          <a:ea typeface="宋体" charset="0"/>
                          <a:cs typeface="宋体" charset="0"/>
                        </a:rPr>
                        <a:t>改动，表结构更改</a:t>
                      </a:r>
                      <a:r>
                        <a:rPr lang="zh-CN" altLang="en-US" sz="900">
                          <a:latin typeface="宋体" charset="0"/>
                          <a:ea typeface="宋体" charset="0"/>
                          <a:cs typeface="宋体" charset="0"/>
                        </a:rPr>
                        <a:t>等</a:t>
                      </a:r>
                      <a:endParaRPr lang="zh-CN" altLang="en-US" sz="900">
                        <a:latin typeface="宋体" charset="0"/>
                        <a:ea typeface="宋体" charset="0"/>
                        <a:cs typeface="宋体" charset="0"/>
                      </a:endParaRPr>
                    </a:p>
                  </a:txBody>
                  <a:tcPr/>
                </a:tc>
                <a:tc>
                  <a:txBody>
                    <a:bodyPr/>
                    <a:p>
                      <a:pPr>
                        <a:buNone/>
                      </a:pPr>
                      <a:r>
                        <a:rPr lang="zh-CN" altLang="en-US" sz="900">
                          <a:latin typeface="宋体" charset="0"/>
                          <a:ea typeface="宋体" charset="0"/>
                        </a:rPr>
                        <a:t>对数据的</a:t>
                      </a:r>
                      <a:r>
                        <a:rPr lang="zh-CN" altLang="en-US" sz="900">
                          <a:latin typeface="宋体" charset="0"/>
                          <a:ea typeface="宋体" charset="0"/>
                        </a:rPr>
                        <a:t>改动</a:t>
                      </a:r>
                      <a:endParaRPr lang="zh-CN" altLang="en-US" sz="900">
                        <a:latin typeface="宋体" charset="0"/>
                        <a:ea typeface="宋体" charset="0"/>
                      </a:endParaRPr>
                    </a:p>
                  </a:txBody>
                  <a:tcPr/>
                </a:tc>
              </a:tr>
              <a:tr h="297180">
                <a:tc>
                  <a:txBody>
                    <a:bodyPr/>
                    <a:p>
                      <a:pPr>
                        <a:buNone/>
                      </a:pPr>
                      <a:r>
                        <a:rPr lang="zh-CN" altLang="en-US" sz="900">
                          <a:latin typeface="宋体" charset="0"/>
                          <a:ea typeface="宋体" charset="0"/>
                        </a:rPr>
                        <a:t>事务提交后一次</a:t>
                      </a:r>
                      <a:r>
                        <a:rPr lang="zh-CN" altLang="en-US" sz="900">
                          <a:latin typeface="宋体" charset="0"/>
                          <a:ea typeface="宋体" charset="0"/>
                        </a:rPr>
                        <a:t>写入</a:t>
                      </a:r>
                      <a:endParaRPr lang="zh-CN" altLang="en-US" sz="900">
                        <a:latin typeface="宋体" charset="0"/>
                        <a:ea typeface="宋体" charset="0"/>
                      </a:endParaRPr>
                    </a:p>
                  </a:txBody>
                  <a:tcPr/>
                </a:tc>
                <a:tc>
                  <a:txBody>
                    <a:bodyPr/>
                    <a:p>
                      <a:pPr>
                        <a:buNone/>
                      </a:pPr>
                      <a:r>
                        <a:rPr lang="zh-CN" altLang="en-US" sz="900">
                          <a:latin typeface="宋体" charset="0"/>
                          <a:ea typeface="宋体" charset="0"/>
                        </a:rPr>
                        <a:t>事务中，不断</a:t>
                      </a:r>
                      <a:r>
                        <a:rPr lang="zh-CN" altLang="en-US" sz="900">
                          <a:latin typeface="宋体" charset="0"/>
                          <a:ea typeface="宋体" charset="0"/>
                        </a:rPr>
                        <a:t>写入</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不是循环使用，在写满或者重启之后，生成新的</a:t>
                      </a:r>
                      <a:r>
                        <a:rPr lang="en-US" altLang="zh-CN" sz="900">
                          <a:latin typeface="宋体" charset="0"/>
                          <a:ea typeface="宋体" charset="0"/>
                        </a:rPr>
                        <a:t>binlog</a:t>
                      </a:r>
                      <a:r>
                        <a:rPr lang="zh-CN" altLang="en-US" sz="900">
                          <a:latin typeface="宋体" charset="0"/>
                          <a:ea typeface="宋体" charset="0"/>
                        </a:rPr>
                        <a:t>文件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文件固定大小，文件是循环</a:t>
                      </a:r>
                      <a:r>
                        <a:rPr lang="zh-CN" altLang="en-US" sz="900">
                          <a:latin typeface="宋体" charset="0"/>
                          <a:ea typeface="宋体" charset="0"/>
                        </a:rPr>
                        <a:t>写</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人工恢复数据，主从</a:t>
                      </a:r>
                      <a:r>
                        <a:rPr lang="zh-CN" altLang="en-US" sz="900">
                          <a:latin typeface="宋体" charset="0"/>
                          <a:ea typeface="宋体" charset="0"/>
                        </a:rPr>
                        <a:t>复制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对用户不可见，异常宕机或者存储故障数据</a:t>
                      </a:r>
                      <a:r>
                        <a:rPr lang="zh-CN" altLang="en-US" sz="900">
                          <a:latin typeface="宋体" charset="0"/>
                          <a:ea typeface="宋体" charset="0"/>
                        </a:rPr>
                        <a:t>自动恢复</a:t>
                      </a:r>
                      <a:endParaRPr lang="zh-CN" altLang="en-US" sz="900">
                        <a:latin typeface="宋体" charset="0"/>
                        <a:ea typeface="宋体" charset="0"/>
                      </a:endParaRPr>
                    </a:p>
                  </a:txBody>
                  <a:tcPr/>
                </a:tc>
              </a:tr>
            </a:tbl>
          </a:graphicData>
        </a:graphic>
      </p:graphicFrame>
      <p:pic>
        <p:nvPicPr>
          <p:cNvPr id="2" name="图片 1"/>
          <p:cNvPicPr>
            <a:picLocks noChangeAspect="1"/>
          </p:cNvPicPr>
          <p:nvPr/>
        </p:nvPicPr>
        <p:blipFill>
          <a:blip r:embed="rId2"/>
          <a:stretch>
            <a:fillRect/>
          </a:stretch>
        </p:blipFill>
        <p:spPr>
          <a:xfrm>
            <a:off x="1803400" y="3122295"/>
            <a:ext cx="4441825" cy="18357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3" name="图片 2"/>
          <p:cNvPicPr>
            <a:picLocks noChangeAspect="1"/>
          </p:cNvPicPr>
          <p:nvPr/>
        </p:nvPicPr>
        <p:blipFill>
          <a:blip r:embed="rId1"/>
          <a:stretch>
            <a:fillRect/>
          </a:stretch>
        </p:blipFill>
        <p:spPr>
          <a:xfrm>
            <a:off x="897890" y="737870"/>
            <a:ext cx="7499985" cy="42614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504190" y="1050290"/>
            <a:ext cx="6364605" cy="1198880"/>
          </a:xfrm>
          <a:prstGeom prst="rect">
            <a:avLst/>
          </a:prstGeom>
          <a:noFill/>
        </p:spPr>
        <p:txBody>
          <a:bodyPr wrap="none" rtlCol="0">
            <a:spAutoFit/>
          </a:bodyPr>
          <a:p>
            <a:pPr indent="0" algn="l">
              <a:buNone/>
            </a:pPr>
            <a:r>
              <a:rPr lang="zh-CN" altLang="en-US">
                <a:latin typeface="宋体" charset="0"/>
                <a:ea typeface="宋体" charset="0"/>
                <a:cs typeface="宋体" charset="0"/>
              </a:rPr>
              <a:t>三种刷盘</a:t>
            </a:r>
            <a:r>
              <a:rPr lang="zh-CN" altLang="en-US">
                <a:latin typeface="宋体" charset="0"/>
                <a:ea typeface="宋体" charset="0"/>
                <a:cs typeface="宋体" charset="0"/>
              </a:rPr>
              <a:t>模式：</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表示每次事务提交时不进行刷盘操作</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表示每次事务提交时都将进行刷盘操作（默认值）</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表示每次事务提交时都只把redo log buffer内容写入page cache</a:t>
            </a:r>
            <a:endParaRPr lang="zh-CN" altLang="en-US">
              <a:latin typeface="宋体" charset="0"/>
              <a:ea typeface="宋体" charset="0"/>
              <a:cs typeface="宋体" charset="0"/>
            </a:endParaRPr>
          </a:p>
        </p:txBody>
      </p:sp>
      <p:sp>
        <p:nvSpPr>
          <p:cNvPr id="6" name="矩形 5"/>
          <p:cNvSpPr/>
          <p:nvPr/>
        </p:nvSpPr>
        <p:spPr>
          <a:xfrm>
            <a:off x="89905" y="197951"/>
            <a:ext cx="2468880"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3" name="图片 2"/>
          <p:cNvPicPr>
            <a:picLocks noChangeAspect="1"/>
          </p:cNvPicPr>
          <p:nvPr/>
        </p:nvPicPr>
        <p:blipFill>
          <a:blip r:embed="rId1"/>
          <a:stretch>
            <a:fillRect/>
          </a:stretch>
        </p:blipFill>
        <p:spPr>
          <a:xfrm>
            <a:off x="788670" y="727075"/>
            <a:ext cx="6210935" cy="43167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941705" y="658495"/>
            <a:ext cx="6504305" cy="44075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879475" y="658495"/>
            <a:ext cx="6629400" cy="43421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1640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文件组</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1898650"/>
            <a:ext cx="542290" cy="542290"/>
          </a:xfrm>
          <a:prstGeom prst="rect">
            <a:avLst/>
          </a:prstGeom>
        </p:spPr>
      </p:pic>
      <p:pic>
        <p:nvPicPr>
          <p:cNvPr id="8" name="图片 7"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3227705"/>
            <a:ext cx="542290" cy="542290"/>
          </a:xfrm>
          <a:prstGeom prst="rect">
            <a:avLst/>
          </a:prstGeom>
        </p:spPr>
      </p:pic>
      <p:pic>
        <p:nvPicPr>
          <p:cNvPr id="10" name="图片 9"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3227705"/>
            <a:ext cx="542290" cy="542290"/>
          </a:xfrm>
          <a:prstGeom prst="rect">
            <a:avLst/>
          </a:prstGeom>
        </p:spPr>
      </p:pic>
      <p:pic>
        <p:nvPicPr>
          <p:cNvPr id="11" name="图片 10"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1898650"/>
            <a:ext cx="542290" cy="542290"/>
          </a:xfrm>
          <a:prstGeom prst="rect">
            <a:avLst/>
          </a:prstGeom>
        </p:spPr>
      </p:pic>
      <p:sp>
        <p:nvSpPr>
          <p:cNvPr id="12" name="文本框 11"/>
          <p:cNvSpPr txBox="1"/>
          <p:nvPr/>
        </p:nvSpPr>
        <p:spPr>
          <a:xfrm>
            <a:off x="5299075" y="1653540"/>
            <a:ext cx="819150" cy="245110"/>
          </a:xfrm>
          <a:prstGeom prst="rect">
            <a:avLst/>
          </a:prstGeom>
          <a:noFill/>
        </p:spPr>
        <p:txBody>
          <a:bodyPr wrap="none" rtlCol="0">
            <a:spAutoFit/>
          </a:bodyPr>
          <a:p>
            <a:r>
              <a:rPr lang="en-US" altLang="zh-CN" sz="1000"/>
              <a:t>ib_logfile_0</a:t>
            </a:r>
            <a:endParaRPr lang="en-US" altLang="zh-CN" sz="1000"/>
          </a:p>
        </p:txBody>
      </p:sp>
      <p:sp>
        <p:nvSpPr>
          <p:cNvPr id="13" name="文本框 12"/>
          <p:cNvSpPr txBox="1"/>
          <p:nvPr/>
        </p:nvSpPr>
        <p:spPr>
          <a:xfrm>
            <a:off x="2760345" y="1653540"/>
            <a:ext cx="819150" cy="245110"/>
          </a:xfrm>
          <a:prstGeom prst="rect">
            <a:avLst/>
          </a:prstGeom>
          <a:noFill/>
        </p:spPr>
        <p:txBody>
          <a:bodyPr wrap="none" rtlCol="0">
            <a:spAutoFit/>
          </a:bodyPr>
          <a:p>
            <a:r>
              <a:rPr lang="en-US" altLang="zh-CN" sz="1000"/>
              <a:t>ib_logfile_1</a:t>
            </a:r>
            <a:endParaRPr lang="en-US" altLang="zh-CN" sz="1000"/>
          </a:p>
        </p:txBody>
      </p:sp>
      <p:sp>
        <p:nvSpPr>
          <p:cNvPr id="14" name="文本框 13"/>
          <p:cNvSpPr txBox="1"/>
          <p:nvPr/>
        </p:nvSpPr>
        <p:spPr>
          <a:xfrm>
            <a:off x="2771775" y="2982595"/>
            <a:ext cx="819150" cy="245110"/>
          </a:xfrm>
          <a:prstGeom prst="rect">
            <a:avLst/>
          </a:prstGeom>
          <a:noFill/>
        </p:spPr>
        <p:txBody>
          <a:bodyPr wrap="none" rtlCol="0">
            <a:spAutoFit/>
          </a:bodyPr>
          <a:p>
            <a:r>
              <a:rPr lang="en-US" altLang="zh-CN" sz="1000"/>
              <a:t>ib_logfile_2</a:t>
            </a:r>
            <a:endParaRPr lang="en-US" altLang="zh-CN" sz="1000"/>
          </a:p>
        </p:txBody>
      </p:sp>
      <p:sp>
        <p:nvSpPr>
          <p:cNvPr id="15" name="文本框 14"/>
          <p:cNvSpPr txBox="1"/>
          <p:nvPr/>
        </p:nvSpPr>
        <p:spPr>
          <a:xfrm>
            <a:off x="5354955" y="2982595"/>
            <a:ext cx="819150" cy="245110"/>
          </a:xfrm>
          <a:prstGeom prst="rect">
            <a:avLst/>
          </a:prstGeom>
          <a:noFill/>
        </p:spPr>
        <p:txBody>
          <a:bodyPr wrap="none" rtlCol="0">
            <a:spAutoFit/>
          </a:bodyPr>
          <a:p>
            <a:r>
              <a:rPr lang="en-US" altLang="zh-CN" sz="1000"/>
              <a:t>ib_logfile_3</a:t>
            </a:r>
            <a:endParaRPr lang="en-US" altLang="zh-CN" sz="1000"/>
          </a:p>
        </p:txBody>
      </p:sp>
      <p:sp>
        <p:nvSpPr>
          <p:cNvPr id="16" name="左箭头 15"/>
          <p:cNvSpPr/>
          <p:nvPr/>
        </p:nvSpPr>
        <p:spPr>
          <a:xfrm>
            <a:off x="3935095" y="2103120"/>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7" name="左箭头 16"/>
          <p:cNvSpPr/>
          <p:nvPr/>
        </p:nvSpPr>
        <p:spPr>
          <a:xfrm rot="10800000">
            <a:off x="3944620" y="3432175"/>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左箭头 17"/>
          <p:cNvSpPr/>
          <p:nvPr/>
        </p:nvSpPr>
        <p:spPr>
          <a:xfrm rot="16200000" flipV="1">
            <a:off x="2910205" y="2670810"/>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9" name="左箭头 18"/>
          <p:cNvSpPr/>
          <p:nvPr/>
        </p:nvSpPr>
        <p:spPr>
          <a:xfrm rot="5400000" flipV="1">
            <a:off x="5455285" y="2644775"/>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3947795" y="2649855"/>
            <a:ext cx="1097280" cy="368300"/>
          </a:xfrm>
          <a:prstGeom prst="rect">
            <a:avLst/>
          </a:prstGeom>
          <a:noFill/>
        </p:spPr>
        <p:txBody>
          <a:bodyPr wrap="none" rtlCol="0">
            <a:spAutoFit/>
          </a:bodyPr>
          <a:p>
            <a:r>
              <a:rPr lang="zh-CN" altLang="en-US"/>
              <a:t>循环</a:t>
            </a:r>
            <a:r>
              <a:rPr lang="zh-CN" altLang="en-US"/>
              <a:t>队列</a:t>
            </a:r>
            <a:endParaRPr lang="zh-CN" altLang="en-US"/>
          </a:p>
        </p:txBody>
      </p:sp>
      <p:sp>
        <p:nvSpPr>
          <p:cNvPr id="22" name="矩形 21"/>
          <p:cNvSpPr/>
          <p:nvPr/>
        </p:nvSpPr>
        <p:spPr>
          <a:xfrm>
            <a:off x="1830070" y="1043940"/>
            <a:ext cx="5218430" cy="3055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922780" y="1164590"/>
            <a:ext cx="944880" cy="275590"/>
          </a:xfrm>
          <a:prstGeom prst="rect">
            <a:avLst/>
          </a:prstGeom>
          <a:noFill/>
        </p:spPr>
        <p:txBody>
          <a:bodyPr wrap="none" rtlCol="0">
            <a:spAutoFit/>
          </a:bodyPr>
          <a:p>
            <a:r>
              <a:rPr lang="zh-CN" altLang="en-US" sz="1200">
                <a:latin typeface="宋体" charset="0"/>
                <a:ea typeface="宋体" charset="0"/>
              </a:rPr>
              <a:t>日志文件组</a:t>
            </a:r>
            <a:endParaRPr lang="zh-CN" altLang="en-US" sz="1200">
              <a:latin typeface="宋体" charset="0"/>
              <a:ea typeface="宋体"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325" y="81746"/>
            <a:ext cx="4876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锁</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444500" y="1368425"/>
          <a:ext cx="8550275" cy="3429000"/>
        </p:xfrm>
        <a:graphic>
          <a:graphicData uri="http://schemas.openxmlformats.org/drawingml/2006/table">
            <a:tbl>
              <a:tblPr firstRow="1" bandRow="1">
                <a:tableStyleId>{5C22544A-7EE6-4342-B048-85BDC9FD1C3A}</a:tableStyleId>
              </a:tblPr>
              <a:tblGrid>
                <a:gridCol w="1960245"/>
                <a:gridCol w="6590030"/>
              </a:tblGrid>
              <a:tr h="381000">
                <a:tc>
                  <a:txBody>
                    <a:bodyPr/>
                    <a:p>
                      <a:pPr algn="ctr">
                        <a:buNone/>
                      </a:pPr>
                      <a:r>
                        <a:rPr lang="zh-CN" altLang="en-US"/>
                        <a:t>锁</a:t>
                      </a:r>
                      <a:r>
                        <a:rPr lang="zh-CN" altLang="en-US"/>
                        <a:t>类型</a:t>
                      </a:r>
                      <a:endParaRPr lang="zh-CN" altLang="en-US"/>
                    </a:p>
                  </a:txBody>
                  <a:tcPr/>
                </a:tc>
                <a:tc>
                  <a:txBody>
                    <a:bodyPr/>
                    <a:p>
                      <a:pPr algn="ctr">
                        <a:buNone/>
                      </a:pPr>
                      <a:r>
                        <a:rPr lang="zh-CN" altLang="en-US"/>
                        <a:t>关注点</a:t>
                      </a:r>
                      <a:endParaRPr lang="zh-CN" altLang="en-US"/>
                    </a:p>
                  </a:txBody>
                  <a:tcPr/>
                </a:tc>
              </a:tr>
              <a:tr h="381000">
                <a:tc>
                  <a:txBody>
                    <a:bodyPr/>
                    <a:p>
                      <a:pPr>
                        <a:buNone/>
                      </a:pPr>
                      <a:r>
                        <a:rPr lang="zh-CN" altLang="en-US" sz="1000">
                          <a:latin typeface="宋体" charset="0"/>
                          <a:ea typeface="宋体" charset="0"/>
                        </a:rPr>
                        <a:t>表锁</a:t>
                      </a:r>
                      <a:endParaRPr lang="zh-CN" altLang="en-US" sz="1000">
                        <a:latin typeface="宋体" charset="0"/>
                        <a:ea typeface="宋体" charset="0"/>
                      </a:endParaRPr>
                    </a:p>
                  </a:txBody>
                  <a:tcPr/>
                </a:tc>
                <a:tc>
                  <a:txBody>
                    <a:bodyPr/>
                    <a:p>
                      <a:pPr marL="228600" indent="-228600">
                        <a:buAutoNum type="arabicPeriod"/>
                      </a:pPr>
                      <a:r>
                        <a:rPr lang="zh-CN" altLang="en-US" sz="1000">
                          <a:latin typeface="宋体" charset="0"/>
                          <a:ea typeface="宋体" charset="0"/>
                        </a:rPr>
                        <a:t>性能差，锁全局；</a:t>
                      </a:r>
                      <a:endParaRPr lang="zh-CN" altLang="en-US" sz="1000">
                        <a:latin typeface="宋体" charset="0"/>
                        <a:ea typeface="宋体" charset="0"/>
                      </a:endParaRPr>
                    </a:p>
                    <a:p>
                      <a:pPr marL="228600" indent="-228600">
                        <a:buAutoNum type="arabicPeriod"/>
                      </a:pPr>
                      <a:r>
                        <a:rPr lang="zh-CN" altLang="en-US" sz="1000">
                          <a:latin typeface="宋体" charset="0"/>
                          <a:ea typeface="宋体" charset="0"/>
                        </a:rPr>
                        <a:t>适合读多写少的场景；</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行锁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作用于索引之上的锁，锁粒度小，并发性较前者高；</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索引失效，那么退化成表锁；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Gap </a:t>
                      </a:r>
                      <a:r>
                        <a:rPr lang="en-US" altLang="zh-CN" sz="1000">
                          <a:latin typeface="宋体" charset="0"/>
                          <a:ea typeface="宋体" charset="0"/>
                        </a:rPr>
                        <a:t>Lock</a:t>
                      </a:r>
                      <a:endParaRPr lang="en-US" altLang="zh-CN"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两条索引记录之间的开区间部分；</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阻止其他事务在间隙内插入数据，本事务则可以，解决幻</a:t>
                      </a:r>
                      <a:r>
                        <a:rPr lang="zh-CN" altLang="en-US" sz="1000">
                          <a:latin typeface="宋体" charset="0"/>
                          <a:ea typeface="宋体" charset="0"/>
                          <a:cs typeface="宋体" charset="0"/>
                        </a:rPr>
                        <a:t>读；</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幻读：在</a:t>
                      </a:r>
                      <a:r>
                        <a:rPr lang="en-US" altLang="zh-CN" sz="1000">
                          <a:latin typeface="宋体" charset="0"/>
                          <a:ea typeface="宋体" charset="0"/>
                          <a:cs typeface="宋体" charset="0"/>
                        </a:rPr>
                        <a:t>RR</a:t>
                      </a:r>
                      <a:r>
                        <a:rPr lang="zh-CN" altLang="en-US" sz="1000">
                          <a:latin typeface="宋体" charset="0"/>
                          <a:ea typeface="宋体" charset="0"/>
                          <a:cs typeface="宋体" charset="0"/>
                        </a:rPr>
                        <a:t>事物隔离级别下，使用当前读所产生的一种现象，能够看到其他事务插入的</a:t>
                      </a:r>
                      <a:r>
                        <a:rPr lang="zh-CN" altLang="en-US" sz="1000">
                          <a:latin typeface="宋体" charset="0"/>
                          <a:ea typeface="宋体" charset="0"/>
                          <a:cs typeface="宋体" charset="0"/>
                        </a:rPr>
                        <a:t>数据；</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Next-Key Lock</a:t>
                      </a:r>
                      <a:endParaRPr lang="en-US" altLang="zh-CN" sz="1000">
                        <a:latin typeface="宋体" charset="0"/>
                        <a:ea typeface="宋体" charset="0"/>
                      </a:endParaRPr>
                    </a:p>
                  </a:txBody>
                  <a:tcPr/>
                </a:tc>
                <a:tc>
                  <a:txBody>
                    <a:bodyPr/>
                    <a:p>
                      <a:pPr marL="228600" indent="-228600" algn="l">
                        <a:buClrTx/>
                        <a:buSzTx/>
                        <a:buFontTx/>
                        <a:buAutoNum type="arabicPeriod"/>
                      </a:pPr>
                      <a:r>
                        <a:rPr lang="en-US" altLang="zh-CN" sz="1000">
                          <a:latin typeface="宋体" charset="0"/>
                          <a:ea typeface="宋体" charset="0"/>
                          <a:cs typeface="宋体" charset="0"/>
                        </a:rPr>
                        <a:t>Gap Lock+Row Lock</a:t>
                      </a:r>
                      <a:r>
                        <a:rPr lang="zh-CN" altLang="en-US" sz="1000">
                          <a:latin typeface="宋体" charset="0"/>
                          <a:ea typeface="宋体" charset="0"/>
                          <a:cs typeface="宋体" charset="0"/>
                        </a:rPr>
                        <a:t>，左开右闭区间；</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使用排他读，是可以防止幻读的，但是使用快照读是不可以的；</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排他</a:t>
                      </a:r>
                      <a:r>
                        <a:rPr lang="zh-CN" altLang="en-US" sz="1000">
                          <a:latin typeface="宋体" charset="0"/>
                          <a:ea typeface="宋体" charset="0"/>
                          <a:cs typeface="宋体" charset="0"/>
                        </a:rPr>
                        <a:t>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行锁；</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共享锁，是并发读需要持有的锁，select ... in share mode</a:t>
                      </a:r>
                      <a:r>
                        <a:rPr lang="en-US" altLang="zh-CN" sz="1000">
                          <a:latin typeface="宋体" charset="0"/>
                          <a:ea typeface="宋体" charset="0"/>
                          <a:cs typeface="宋体" charset="0"/>
                        </a:rPr>
                        <a:t>,select ... for update;</a:t>
                      </a:r>
                      <a:endParaRPr lang="en-US" altLang="zh-CN"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排他锁，是并发更新和删除需要持有的锁；</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意向共享锁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意向排他锁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在获取共享锁和排他锁之前，需要先获取意向锁；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自增锁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插入</a:t>
                      </a:r>
                      <a:r>
                        <a:rPr lang="zh-CN" altLang="en-US" sz="1000">
                          <a:latin typeface="宋体" charset="0"/>
                          <a:ea typeface="宋体" charset="0"/>
                        </a:rPr>
                        <a:t>使用</a:t>
                      </a:r>
                      <a:endParaRPr lang="zh-CN" altLang="en-US" sz="1000">
                        <a:latin typeface="宋体" charset="0"/>
                        <a:ea typeface="宋体" charset="0"/>
                      </a:endParaRPr>
                    </a:p>
                  </a:txBody>
                  <a:tcPr/>
                </a:tc>
              </a:tr>
            </a:tbl>
          </a:graphicData>
        </a:graphic>
      </p:graphicFrame>
      <p:sp>
        <p:nvSpPr>
          <p:cNvPr id="3" name="文本框 2"/>
          <p:cNvSpPr txBox="1"/>
          <p:nvPr/>
        </p:nvSpPr>
        <p:spPr>
          <a:xfrm>
            <a:off x="369570" y="725170"/>
            <a:ext cx="6841490" cy="460375"/>
          </a:xfrm>
          <a:prstGeom prst="rect">
            <a:avLst/>
          </a:prstGeom>
          <a:noFill/>
        </p:spPr>
        <p:txBody>
          <a:bodyPr wrap="none" rtlCol="0">
            <a:spAutoFit/>
          </a:bodyPr>
          <a:p>
            <a:pPr algn="l"/>
            <a:r>
              <a:rPr lang="zh-CN" altLang="en-US" sz="1200">
                <a:latin typeface="宋体" charset="0"/>
                <a:ea typeface="宋体" charset="0"/>
              </a:rPr>
              <a:t>当前读：读取最新版本的数据，并对读取的记录加锁，比如</a:t>
            </a:r>
            <a:r>
              <a:rPr lang="en-US" altLang="zh-CN" sz="1200">
                <a:latin typeface="宋体" charset="0"/>
                <a:ea typeface="宋体" charset="0"/>
              </a:rPr>
              <a:t>select for update</a:t>
            </a:r>
            <a:r>
              <a:rPr lang="zh-CN" altLang="en-US" sz="1200">
                <a:latin typeface="宋体" charset="0"/>
                <a:ea typeface="宋体" charset="0"/>
              </a:rPr>
              <a:t>和</a:t>
            </a:r>
            <a:r>
              <a:rPr lang="en-US" altLang="zh-CN" sz="1200">
                <a:latin typeface="宋体" charset="0"/>
                <a:ea typeface="宋体" charset="0"/>
              </a:rPr>
              <a:t>select </a:t>
            </a:r>
            <a:r>
              <a:rPr lang="zh-CN" altLang="en-US" sz="1200">
                <a:latin typeface="宋体" charset="0"/>
                <a:ea typeface="宋体" charset="0"/>
              </a:rPr>
              <a:t>in share mode</a:t>
            </a:r>
            <a:r>
              <a:rPr lang="zh-CN" altLang="en-US" sz="1200">
                <a:latin typeface="宋体" charset="0"/>
                <a:ea typeface="宋体" charset="0"/>
              </a:rPr>
              <a:t>等 ；</a:t>
            </a:r>
            <a:endParaRPr lang="zh-CN" altLang="en-US" sz="1200">
              <a:latin typeface="宋体" charset="0"/>
              <a:ea typeface="宋体" charset="0"/>
            </a:endParaRPr>
          </a:p>
          <a:p>
            <a:pPr algn="l"/>
            <a:r>
              <a:rPr lang="zh-CN" altLang="en-US" sz="1200">
                <a:latin typeface="宋体" charset="0"/>
                <a:ea typeface="宋体" charset="0"/>
              </a:rPr>
              <a:t>快照读：本事务看不到其他事务插入的新的数据；</a:t>
            </a:r>
            <a:endParaRPr lang="zh-CN" altLang="en-US" sz="1200">
              <a:latin typeface="宋体" charset="0"/>
              <a:ea typeface="宋体"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24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MVCC</a:t>
            </a:r>
            <a:endPar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文本框 1"/>
          <p:cNvSpPr txBox="1"/>
          <p:nvPr/>
        </p:nvSpPr>
        <p:spPr>
          <a:xfrm>
            <a:off x="1148080" y="882650"/>
            <a:ext cx="5080635" cy="306705"/>
          </a:xfrm>
          <a:prstGeom prst="rect">
            <a:avLst/>
          </a:prstGeom>
          <a:noFill/>
        </p:spPr>
        <p:txBody>
          <a:bodyPr wrap="none" rtlCol="0">
            <a:spAutoFit/>
          </a:bodyPr>
          <a:p>
            <a:r>
              <a:rPr lang="zh-CN" altLang="en-US" sz="1400">
                <a:latin typeface="宋体" charset="0"/>
                <a:ea typeface="宋体" charset="0"/>
                <a:cs typeface="宋体" charset="0"/>
              </a:rPr>
              <a:t>在读</a:t>
            </a:r>
            <a:r>
              <a:rPr lang="en-US" altLang="zh-CN" sz="1400">
                <a:latin typeface="宋体" charset="0"/>
                <a:ea typeface="宋体" charset="0"/>
                <a:cs typeface="宋体" charset="0"/>
              </a:rPr>
              <a:t>-</a:t>
            </a:r>
            <a:r>
              <a:rPr lang="zh-CN" altLang="en-US" sz="1400">
                <a:latin typeface="宋体" charset="0"/>
                <a:ea typeface="宋体" charset="0"/>
                <a:cs typeface="宋体" charset="0"/>
              </a:rPr>
              <a:t>写这类场景下，不加锁的情况，不发生冲突，提升</a:t>
            </a:r>
            <a:r>
              <a:rPr lang="zh-CN" altLang="en-US" sz="1400">
                <a:latin typeface="宋体" charset="0"/>
                <a:ea typeface="宋体" charset="0"/>
                <a:cs typeface="宋体" charset="0"/>
              </a:rPr>
              <a:t>并发性</a:t>
            </a:r>
            <a:endParaRPr lang="zh-CN" altLang="en-US" sz="1400">
              <a:latin typeface="宋体" charset="0"/>
              <a:ea typeface="宋体" charset="0"/>
              <a:cs typeface="宋体" charset="0"/>
            </a:endParaRPr>
          </a:p>
        </p:txBody>
      </p:sp>
      <p:sp>
        <p:nvSpPr>
          <p:cNvPr id="4" name="文本框 3"/>
          <p:cNvSpPr txBox="1"/>
          <p:nvPr/>
        </p:nvSpPr>
        <p:spPr>
          <a:xfrm>
            <a:off x="3124835" y="1907540"/>
            <a:ext cx="3776980" cy="275590"/>
          </a:xfrm>
          <a:prstGeom prst="rect">
            <a:avLst/>
          </a:prstGeom>
          <a:noFill/>
        </p:spPr>
        <p:txBody>
          <a:bodyPr wrap="none" rtlCol="0">
            <a:spAutoFit/>
          </a:bodyPr>
          <a:p>
            <a:r>
              <a:rPr lang="zh-CN" altLang="en-US" sz="1200">
                <a:latin typeface="宋体" charset="0"/>
                <a:ea typeface="宋体" charset="0"/>
                <a:cs typeface="宋体" charset="0"/>
              </a:rPr>
              <a:t>读快照</a:t>
            </a:r>
            <a:r>
              <a:rPr lang="en-US" altLang="zh-CN" sz="1200">
                <a:latin typeface="宋体" charset="0"/>
                <a:ea typeface="宋体" charset="0"/>
                <a:cs typeface="宋体" charset="0"/>
              </a:rPr>
              <a:t>REDVIEW</a:t>
            </a:r>
            <a:r>
              <a:rPr lang="zh-CN" altLang="en-US" sz="1200">
                <a:latin typeface="宋体" charset="0"/>
                <a:ea typeface="宋体" charset="0"/>
                <a:cs typeface="宋体" charset="0"/>
              </a:rPr>
              <a:t>，某一时刻活跃事务</a:t>
            </a:r>
            <a:r>
              <a:rPr lang="en-US" altLang="zh-CN" sz="1200">
                <a:latin typeface="宋体" charset="0"/>
                <a:ea typeface="宋体" charset="0"/>
                <a:cs typeface="宋体" charset="0"/>
              </a:rPr>
              <a:t>id</a:t>
            </a:r>
            <a:r>
              <a:rPr lang="zh-CN" altLang="en-US" sz="1200">
                <a:latin typeface="宋体" charset="0"/>
                <a:ea typeface="宋体" charset="0"/>
                <a:cs typeface="宋体" charset="0"/>
              </a:rPr>
              <a:t>构成集成</a:t>
            </a:r>
            <a:r>
              <a:rPr lang="en-US" altLang="zh-CN" sz="1200">
                <a:latin typeface="宋体" charset="0"/>
                <a:ea typeface="宋体" charset="0"/>
                <a:cs typeface="宋体" charset="0"/>
              </a:rPr>
              <a:t>m_ids</a:t>
            </a:r>
            <a:endParaRPr lang="en-US" altLang="zh-CN" sz="1200">
              <a:latin typeface="宋体" charset="0"/>
              <a:ea typeface="宋体" charset="0"/>
              <a:cs typeface="宋体" charset="0"/>
            </a:endParaRPr>
          </a:p>
        </p:txBody>
      </p:sp>
      <p:sp>
        <p:nvSpPr>
          <p:cNvPr id="5" name="文本框 4"/>
          <p:cNvSpPr txBox="1"/>
          <p:nvPr/>
        </p:nvSpPr>
        <p:spPr>
          <a:xfrm>
            <a:off x="768350" y="3133725"/>
            <a:ext cx="7186930" cy="860425"/>
          </a:xfrm>
          <a:prstGeom prst="rect">
            <a:avLst/>
          </a:prstGeom>
          <a:noFill/>
        </p:spPr>
        <p:txBody>
          <a:bodyPr wrap="none" rtlCol="0">
            <a:spAutoFit/>
          </a:bodyPr>
          <a:p>
            <a:pPr algn="l"/>
            <a:r>
              <a:rPr lang="en-US" altLang="zh-CN" sz="1000">
                <a:latin typeface="宋体" charset="0"/>
                <a:ea typeface="宋体" charset="0"/>
                <a:cs typeface="宋体" charset="0"/>
              </a:rPr>
              <a:t>m_ids</a:t>
            </a:r>
            <a:r>
              <a:rPr lang="zh-CN" altLang="en-US" sz="1000">
                <a:latin typeface="宋体" charset="0"/>
                <a:ea typeface="宋体" charset="0"/>
                <a:cs typeface="宋体" charset="0"/>
              </a:rPr>
              <a:t>集合的生成逻辑</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如果当前事务id在m_ids中命中，说明该事务还未提交，数据不可见，基于回滚指针回溯到上一个版本；</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如果当前事务id和生成ReadView的事务id(m_creator_trx_id)相等，说明他们在同一个事务中，数据是可见的；</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如果当前事务id小于min(m_ids)，说明该事物已经提交，数据可见；</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如果当前事务id大于max(m_ids)+1，说明在该事务启动后才启动，数据不可见，通过回滚指针回溯到上一个版本进行判断；</a:t>
            </a:r>
            <a:endParaRPr lang="zh-CN" altLang="en-US" sz="1000">
              <a:latin typeface="宋体" charset="0"/>
              <a:ea typeface="宋体" charset="0"/>
              <a:cs typeface="宋体" charset="0"/>
            </a:endParaRPr>
          </a:p>
        </p:txBody>
      </p:sp>
      <p:cxnSp>
        <p:nvCxnSpPr>
          <p:cNvPr id="7" name="曲线连接符 6"/>
          <p:cNvCxnSpPr>
            <a:stCxn id="2" idx="3"/>
            <a:endCxn id="4" idx="0"/>
          </p:cNvCxnSpPr>
          <p:nvPr/>
        </p:nvCxnSpPr>
        <p:spPr>
          <a:xfrm flipH="1">
            <a:off x="5013325" y="1036320"/>
            <a:ext cx="1215390" cy="871220"/>
          </a:xfrm>
          <a:prstGeom prst="curvedConnector4">
            <a:avLst>
              <a:gd name="adj1" fmla="val -74974"/>
              <a:gd name="adj2" fmla="val 5881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2"/>
            <a:endCxn id="5" idx="1"/>
          </p:cNvCxnSpPr>
          <p:nvPr/>
        </p:nvCxnSpPr>
        <p:spPr>
          <a:xfrm rot="5400000">
            <a:off x="2200275" y="751205"/>
            <a:ext cx="1381125" cy="4244975"/>
          </a:xfrm>
          <a:prstGeom prst="curvedConnector4">
            <a:avLst>
              <a:gd name="adj1" fmla="val 34437"/>
              <a:gd name="adj2" fmla="val 105610"/>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51760" y="4558030"/>
            <a:ext cx="4827905" cy="306705"/>
          </a:xfrm>
          <a:prstGeom prst="rect">
            <a:avLst/>
          </a:prstGeom>
          <a:noFill/>
        </p:spPr>
        <p:txBody>
          <a:bodyPr wrap="none" rtlCol="0">
            <a:spAutoFit/>
          </a:bodyPr>
          <a:p>
            <a:r>
              <a:rPr lang="zh-CN" altLang="en-US" sz="1400">
                <a:latin typeface="宋体" charset="0"/>
                <a:ea typeface="宋体" charset="0"/>
                <a:cs typeface="宋体" charset="0"/>
              </a:rPr>
              <a:t>作用于事务隔离级别</a:t>
            </a:r>
            <a:r>
              <a:rPr lang="en-US" altLang="zh-CN" sz="1400">
                <a:latin typeface="宋体" charset="0"/>
                <a:ea typeface="宋体" charset="0"/>
                <a:cs typeface="宋体" charset="0"/>
              </a:rPr>
              <a:t>RC</a:t>
            </a:r>
            <a:r>
              <a:rPr lang="zh-CN" altLang="en-US" sz="1400">
                <a:latin typeface="宋体" charset="0"/>
                <a:ea typeface="宋体" charset="0"/>
                <a:cs typeface="宋体" charset="0"/>
              </a:rPr>
              <a:t>（每次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）和</a:t>
            </a:r>
            <a:r>
              <a:rPr lang="en-US" altLang="zh-CN" sz="1400">
                <a:latin typeface="宋体" charset="0"/>
                <a:ea typeface="宋体" charset="0"/>
                <a:cs typeface="宋体" charset="0"/>
              </a:rPr>
              <a:t>RR</a:t>
            </a:r>
            <a:r>
              <a:rPr lang="zh-CN" altLang="en-US" sz="1400">
                <a:latin typeface="宋体" charset="0"/>
                <a:ea typeface="宋体" charset="0"/>
                <a:cs typeface="宋体" charset="0"/>
              </a:rPr>
              <a:t>（第一次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cxnSp>
        <p:nvCxnSpPr>
          <p:cNvPr id="10" name="曲线连接符 9"/>
          <p:cNvCxnSpPr>
            <a:stCxn id="5" idx="3"/>
            <a:endCxn id="9" idx="0"/>
          </p:cNvCxnSpPr>
          <p:nvPr/>
        </p:nvCxnSpPr>
        <p:spPr>
          <a:xfrm flipH="1">
            <a:off x="5066030" y="3564255"/>
            <a:ext cx="2889250" cy="993775"/>
          </a:xfrm>
          <a:prstGeom prst="curvedConnector4">
            <a:avLst>
              <a:gd name="adj1" fmla="val -8242"/>
              <a:gd name="adj2" fmla="val 7162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隔离</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级别</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76935" y="1148715"/>
          <a:ext cx="7077710" cy="2705100"/>
        </p:xfrm>
        <a:graphic>
          <a:graphicData uri="http://schemas.openxmlformats.org/drawingml/2006/table">
            <a:tbl>
              <a:tblPr firstRow="1" bandRow="1">
                <a:tableStyleId>{5C22544A-7EE6-4342-B048-85BDC9FD1C3A}</a:tableStyleId>
              </a:tblPr>
              <a:tblGrid>
                <a:gridCol w="3538855"/>
                <a:gridCol w="3538855"/>
              </a:tblGrid>
              <a:tr h="541020">
                <a:tc>
                  <a:txBody>
                    <a:bodyPr/>
                    <a:p>
                      <a:pPr algn="ctr">
                        <a:buNone/>
                      </a:pPr>
                      <a:r>
                        <a:rPr lang="zh-CN" altLang="en-US"/>
                        <a:t>隔离级别</a:t>
                      </a:r>
                      <a:endParaRPr lang="zh-CN" altLang="en-US"/>
                    </a:p>
                  </a:txBody>
                  <a:tcPr/>
                </a:tc>
                <a:tc>
                  <a:txBody>
                    <a:bodyPr/>
                    <a:p>
                      <a:pPr algn="ctr">
                        <a:buNone/>
                      </a:pPr>
                      <a:r>
                        <a:rPr lang="zh-CN" altLang="en-US"/>
                        <a:t>描述</a:t>
                      </a:r>
                      <a:endParaRPr lang="zh-CN" altLang="en-US"/>
                    </a:p>
                  </a:txBody>
                  <a:tcPr/>
                </a:tc>
              </a:tr>
              <a:tr h="541020">
                <a:tc>
                  <a:txBody>
                    <a:bodyPr/>
                    <a:p>
                      <a:pPr>
                        <a:buNone/>
                      </a:pPr>
                      <a:r>
                        <a:rPr lang="en-US" altLang="zh-CN" sz="1400">
                          <a:latin typeface="宋体" charset="0"/>
                          <a:ea typeface="宋体" charset="0"/>
                        </a:rPr>
                        <a:t>Read Uncommited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脏读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Read Committed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解决脏读，不可重复</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Repeatable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可重复读，幻</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Serial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串行</a:t>
                      </a:r>
                      <a:r>
                        <a:rPr lang="zh-CN" altLang="en-US" sz="1400">
                          <a:latin typeface="宋体" charset="0"/>
                          <a:ea typeface="宋体" charset="0"/>
                        </a:rPr>
                        <a:t>读，性能</a:t>
                      </a:r>
                      <a:r>
                        <a:rPr lang="zh-CN" altLang="en-US" sz="1400">
                          <a:latin typeface="宋体" charset="0"/>
                          <a:ea typeface="宋体" charset="0"/>
                        </a:rPr>
                        <a:t>最差</a:t>
                      </a:r>
                      <a:endParaRPr lang="zh-CN" altLang="en-US" sz="1400">
                        <a:latin typeface="宋体" charset="0"/>
                        <a:ea typeface="宋体" charset="0"/>
                      </a:endParaRPr>
                    </a:p>
                  </a:txBody>
                  <a:tcPr/>
                </a:tc>
              </a:tr>
            </a:tbl>
          </a:graphicData>
        </a:graphic>
      </p:graphicFrame>
      <p:sp>
        <p:nvSpPr>
          <p:cNvPr id="3" name="文本框 2"/>
          <p:cNvSpPr txBox="1"/>
          <p:nvPr/>
        </p:nvSpPr>
        <p:spPr>
          <a:xfrm>
            <a:off x="2952750" y="4344035"/>
            <a:ext cx="2926080" cy="368300"/>
          </a:xfrm>
          <a:prstGeom prst="rect">
            <a:avLst/>
          </a:prstGeom>
          <a:noFill/>
        </p:spPr>
        <p:txBody>
          <a:bodyPr wrap="none" rtlCol="0">
            <a:spAutoFit/>
          </a:bodyPr>
          <a:p>
            <a:r>
              <a:rPr lang="zh-CN" altLang="en-US">
                <a:latin typeface="宋体" charset="0"/>
                <a:ea typeface="宋体" charset="0"/>
              </a:rPr>
              <a:t>不可重复读和幻读的区别？</a:t>
            </a:r>
            <a:endParaRPr lang="zh-CN" altLang="en-US">
              <a:latin typeface="宋体" charset="0"/>
              <a:ea typeface="宋体"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存储</a:t>
            </a:r>
            <a:r>
              <a:rPr lang="zh-CN" altLang="en-US" sz="4000">
                <a:solidFill>
                  <a:schemeClr val="accent1"/>
                </a:solidFill>
                <a:latin typeface="宋体" charset="0"/>
                <a:ea typeface="宋体" charset="0"/>
                <a:sym typeface="汉仪旗黑-45S" panose="00020600040101010101" pitchFamily="18" charset="-122"/>
              </a:rPr>
              <a:t>模型</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执行</a:t>
            </a:r>
            <a:r>
              <a:rPr lang="zh-CN" altLang="en-US" sz="4000">
                <a:solidFill>
                  <a:schemeClr val="accent1"/>
                </a:solidFill>
                <a:latin typeface="宋体" charset="0"/>
                <a:ea typeface="宋体" charset="0"/>
                <a:sym typeface="汉仪旗黑-45S" panose="00020600040101010101" pitchFamily="18" charset="-122"/>
              </a:rPr>
              <a:t>计划</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14095" y="658495"/>
          <a:ext cx="6400800" cy="1524000"/>
        </p:xfrm>
        <a:graphic>
          <a:graphicData uri="http://schemas.openxmlformats.org/drawingml/2006/table">
            <a:tbl>
              <a:tblPr firstRow="1" bandRow="1">
                <a:tableStyleId>{5C22544A-7EE6-4342-B048-85BDC9FD1C3A}</a:tableStyleId>
              </a:tblPr>
              <a:tblGrid>
                <a:gridCol w="3200400"/>
                <a:gridCol w="3200400"/>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rowSpan="2">
                  <a:txBody>
                    <a:bodyPr/>
                    <a:p>
                      <a:pPr>
                        <a:buNone/>
                      </a:pPr>
                      <a:r>
                        <a:rPr lang="en-US" altLang="zh-CN" sz="1000">
                          <a:latin typeface="宋体" charset="0"/>
                          <a:ea typeface="宋体" charset="0"/>
                        </a:rPr>
                        <a:t>id</a:t>
                      </a:r>
                      <a:endParaRPr lang="en-US" altLang="zh-CN" sz="1000">
                        <a:latin typeface="宋体" charset="0"/>
                        <a:ea typeface="宋体" charset="0"/>
                      </a:endParaRPr>
                    </a:p>
                  </a:txBody>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越大，越先执行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相同，从上到下执行</a:t>
                      </a:r>
                      <a:endParaRPr lang="zh-CN" altLang="en-US" sz="1000">
                        <a:latin typeface="宋体" charset="0"/>
                        <a:ea typeface="宋体" charset="0"/>
                        <a:cs typeface="宋体" charset="0"/>
                      </a:endParaRPr>
                    </a:p>
                  </a:txBody>
                  <a:tcPr/>
                </a:tc>
              </a:tr>
            </a:tbl>
          </a:graphicData>
        </a:graphic>
      </p:graphicFrame>
      <p:graphicFrame>
        <p:nvGraphicFramePr>
          <p:cNvPr id="3" name="表格 2"/>
          <p:cNvGraphicFramePr/>
          <p:nvPr>
            <p:custDataLst>
              <p:tags r:id="rId2"/>
            </p:custDataLst>
          </p:nvPr>
        </p:nvGraphicFramePr>
        <p:xfrm>
          <a:off x="1014095" y="2054860"/>
          <a:ext cx="6400800" cy="266700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select_type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simple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不包括</a:t>
                      </a:r>
                      <a:r>
                        <a:rPr lang="en-US" altLang="zh-CN" sz="1000">
                          <a:latin typeface="宋体" charset="0"/>
                          <a:ea typeface="宋体" charset="0"/>
                          <a:cs typeface="宋体" charset="0"/>
                        </a:rPr>
                        <a:t>union</a:t>
                      </a:r>
                      <a:r>
                        <a:rPr lang="zh-CN" altLang="en-US" sz="1000">
                          <a:latin typeface="宋体" charset="0"/>
                          <a:ea typeface="宋体" charset="0"/>
                          <a:cs typeface="宋体" charset="0"/>
                        </a:rPr>
                        <a:t>查询和子查询，可以包括</a:t>
                      </a:r>
                      <a:r>
                        <a:rPr lang="en-US" altLang="zh-CN" sz="1000">
                          <a:latin typeface="宋体" charset="0"/>
                          <a:ea typeface="宋体" charset="0"/>
                          <a:cs typeface="宋体" charset="0"/>
                        </a:rPr>
                        <a:t>join</a:t>
                      </a:r>
                      <a:r>
                        <a:rPr lang="zh-CN" altLang="en-US" sz="1000">
                          <a:latin typeface="宋体" charset="0"/>
                          <a:ea typeface="宋体" charset="0"/>
                          <a:cs typeface="宋体" charset="0"/>
                        </a:rPr>
                        <a:t>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primary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包含子查询，外查询标记为此类型</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subquery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select/where</a:t>
                      </a:r>
                      <a:r>
                        <a:rPr lang="zh-CN" altLang="en-US" sz="1000">
                          <a:latin typeface="宋体" charset="0"/>
                          <a:ea typeface="宋体" charset="0"/>
                          <a:cs typeface="宋体" charset="0"/>
                        </a:rPr>
                        <a:t>后面子查询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derived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from</a:t>
                      </a:r>
                      <a:r>
                        <a:rPr lang="zh-CN" altLang="en-US" sz="1000">
                          <a:latin typeface="宋体" charset="0"/>
                          <a:ea typeface="宋体" charset="0"/>
                          <a:cs typeface="宋体" charset="0"/>
                        </a:rPr>
                        <a:t>后面的子查询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后的查询标记为此类型</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 result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结果集中，</a:t>
                      </a:r>
                      <a:r>
                        <a:rPr lang="en-US" altLang="zh-CN" sz="1000">
                          <a:latin typeface="宋体" charset="0"/>
                          <a:ea typeface="宋体" charset="0"/>
                          <a:cs typeface="宋体" charset="0"/>
                        </a:rPr>
                        <a:t>select</a:t>
                      </a:r>
                      <a:r>
                        <a:rPr lang="zh-CN" altLang="en-US" sz="1000">
                          <a:latin typeface="宋体" charset="0"/>
                          <a:ea typeface="宋体" charset="0"/>
                          <a:cs typeface="宋体" charset="0"/>
                        </a:rPr>
                        <a:t>出来的查询</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7">
                  <a:txBody>
                    <a:bodyPr/>
                    <a:p>
                      <a:pPr>
                        <a:buNone/>
                      </a:pPr>
                      <a:r>
                        <a:rPr lang="en-US" altLang="zh-CN" sz="1000">
                          <a:latin typeface="宋体" charset="0"/>
                          <a:ea typeface="宋体" charset="0"/>
                        </a:rPr>
                        <a:t>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system</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是const类型的特例，当查询的表只有一行的情况下， 使用system</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const</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通过索引直接命中单</a:t>
                      </a:r>
                      <a:r>
                        <a:rPr lang="zh-CN" altLang="en-US" sz="1000">
                          <a:latin typeface="宋体" charset="0"/>
                          <a:ea typeface="宋体" charset="0"/>
                        </a:rPr>
                        <a:t>行</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eq_ref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扫描主键或者唯一索引，命中单行或者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扫描非唯一索引，命中</a:t>
                      </a:r>
                      <a:r>
                        <a:rPr lang="zh-CN" altLang="en-US" sz="1000">
                          <a:latin typeface="宋体" charset="0"/>
                          <a:ea typeface="宋体" charset="0"/>
                          <a:cs typeface="宋体" charset="0"/>
                        </a:rPr>
                        <a:t>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solidFill>
                            <a:srgbClr val="FF0000"/>
                          </a:solidFill>
                          <a:latin typeface="宋体" charset="0"/>
                          <a:ea typeface="宋体" charset="0"/>
                        </a:rPr>
                        <a:t>range</a:t>
                      </a:r>
                      <a:endParaRPr lang="en-US" altLang="zh-CN" sz="1000">
                        <a:solidFill>
                          <a:srgbClr val="FF0000"/>
                        </a:solidFill>
                        <a:latin typeface="宋体" charset="0"/>
                        <a:ea typeface="宋体" charset="0"/>
                      </a:endParaRPr>
                    </a:p>
                  </a:txBody>
                  <a:tcPr/>
                </a:tc>
                <a:tc>
                  <a:txBody>
                    <a:bodyPr/>
                    <a:p>
                      <a:pPr>
                        <a:buNone/>
                      </a:pPr>
                      <a:r>
                        <a:rPr lang="zh-CN" altLang="en-US" sz="1000">
                          <a:latin typeface="宋体" charset="0"/>
                          <a:ea typeface="宋体" charset="0"/>
                          <a:cs typeface="宋体" charset="0"/>
                        </a:rPr>
                        <a:t>扫描索引，范围扫描，</a:t>
                      </a:r>
                      <a:r>
                        <a:rPr lang="en-US" altLang="zh-CN" sz="1000">
                          <a:latin typeface="宋体" charset="0"/>
                          <a:ea typeface="宋体" charset="0"/>
                          <a:cs typeface="宋体" charset="0"/>
                        </a:rPr>
                        <a:t>between</a:t>
                      </a:r>
                      <a:r>
                        <a:rPr lang="zh-CN" altLang="en-US" sz="1000">
                          <a:latin typeface="宋体" charset="0"/>
                          <a:ea typeface="宋体" charset="0"/>
                          <a:cs typeface="宋体" charset="0"/>
                        </a:rPr>
                        <a:t>，</a:t>
                      </a:r>
                      <a:r>
                        <a:rPr lang="en-US" altLang="zh-CN" sz="1000">
                          <a:latin typeface="宋体" charset="0"/>
                          <a:ea typeface="宋体" charset="0"/>
                          <a:cs typeface="宋体" charset="0"/>
                        </a:rPr>
                        <a:t>&gt;= and &lt;= etc.</a:t>
                      </a:r>
                      <a:endParaRPr lang="en-US" altLang="zh-CN"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inde</a:t>
                      </a:r>
                      <a:r>
                        <a:rPr lang="en-US" altLang="zh-CN" sz="1000">
                          <a:latin typeface="宋体" charset="0"/>
                          <a:ea typeface="宋体" charset="0"/>
                        </a:rPr>
                        <a:t>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遍历索引树，返回所有</a:t>
                      </a:r>
                      <a:r>
                        <a:rPr lang="zh-CN" altLang="en-US" sz="1000">
                          <a:latin typeface="宋体" charset="0"/>
                          <a:ea typeface="宋体" charset="0"/>
                          <a:cs typeface="宋体" charset="0"/>
                        </a:rPr>
                        <a:t>匹配行；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all</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全表</a:t>
                      </a:r>
                      <a:r>
                        <a:rPr lang="zh-CN" altLang="en-US" sz="1000">
                          <a:latin typeface="宋体" charset="0"/>
                          <a:ea typeface="宋体" charset="0"/>
                          <a:cs typeface="宋体" charset="0"/>
                        </a:rPr>
                        <a:t>扫描</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054725" cy="2667000"/>
        </p:xfrm>
        <a:graphic>
          <a:graphicData uri="http://schemas.openxmlformats.org/drawingml/2006/table">
            <a:tbl>
              <a:tblPr firstRow="1" bandRow="1">
                <a:tableStyleId>{5C22544A-7EE6-4342-B048-85BDC9FD1C3A}</a:tableStyleId>
              </a:tblPr>
              <a:tblGrid>
                <a:gridCol w="2133600"/>
                <a:gridCol w="3921125"/>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a:txBody>
                    <a:bodyPr/>
                    <a:p>
                      <a:pPr>
                        <a:buNone/>
                      </a:pPr>
                      <a:r>
                        <a:rPr lang="en-US" altLang="zh-CN" sz="1000">
                          <a:latin typeface="宋体" charset="0"/>
                          <a:ea typeface="宋体" charset="0"/>
                        </a:rPr>
                        <a:t>possible_keys</a:t>
                      </a:r>
                      <a:endParaRPr lang="zh-CN" altLang="en-US" sz="1000">
                        <a:latin typeface="宋体" charset="0"/>
                        <a:ea typeface="宋体" charset="0"/>
                      </a:endParaRPr>
                    </a:p>
                  </a:txBody>
                  <a:tcPr/>
                </a:tc>
                <a:tc>
                  <a:txBody>
                    <a:bodyPr/>
                    <a:p>
                      <a:pPr>
                        <a:buNone/>
                      </a:pPr>
                      <a:r>
                        <a:rPr lang="zh-CN" altLang="en-US" sz="1000">
                          <a:latin typeface="宋体" charset="0"/>
                          <a:ea typeface="宋体" charset="0"/>
                          <a:cs typeface="宋体" charset="0"/>
                        </a:rPr>
                        <a:t>可能使用到的索引；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实际使用到的索引；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key_len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索引长度，单位字节key的长度建议不要太长，太长的话，需要考虑用前缀索引优化，对于主键一定要求使用bigint，防止在插入新行的时候产生页分裂带来的性能问题；</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显示该表的索引字段关联了哪张表的哪个字段</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rows</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表示MySQL根据表统计信息及索引选用情况，估算的找到所需的记录所需要读取的行数</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filtered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返回结果的行数占读取行数的百分比，值越大越好；</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870585" y="159385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4">
                  <a:txBody>
                    <a:bodyPr/>
                    <a:p>
                      <a:pPr>
                        <a:buNone/>
                      </a:pPr>
                      <a:r>
                        <a:rPr lang="en-US" altLang="zh-CN" sz="1000">
                          <a:latin typeface="宋体" charset="0"/>
                          <a:ea typeface="宋体" charset="0"/>
                        </a:rPr>
                        <a:t>extra</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using filesort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无法利用索引完成的排序，</a:t>
                      </a:r>
                      <a:r>
                        <a:rPr lang="zh-CN" altLang="en-US" sz="1000">
                          <a:latin typeface="宋体" charset="0"/>
                          <a:ea typeface="宋体" charset="0"/>
                          <a:cs typeface="宋体" charset="0"/>
                        </a:rPr>
                        <a:t>外排序，性能非常差，造成额外的I/O;常见在order by语句中；</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temporary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使用了临时表，存储中间</a:t>
                      </a:r>
                      <a:r>
                        <a:rPr lang="zh-CN" altLang="en-US" sz="1000">
                          <a:latin typeface="宋体" charset="0"/>
                          <a:ea typeface="宋体" charset="0"/>
                        </a:rPr>
                        <a:t>结果，常见group by的语句中；</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using index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走覆盖索引，性能不错，避免回表</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where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sym typeface="+mn-ea"/>
                        </a:rPr>
                        <a:t>用了where子句；</a:t>
                      </a:r>
                      <a:endParaRPr lang="zh-CN" altLang="en-US" sz="1000">
                        <a:latin typeface="宋体" charset="0"/>
                        <a:ea typeface="宋体" charset="0"/>
                        <a:cs typeface="宋体" charset="0"/>
                        <a:sym typeface="+mn-ea"/>
                      </a:endParaRPr>
                    </a:p>
                  </a:txBody>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常用</a:t>
            </a:r>
            <a:r>
              <a:rPr lang="zh-CN" altLang="en-US" sz="4000">
                <a:solidFill>
                  <a:schemeClr val="accent1"/>
                </a:solidFill>
                <a:latin typeface="宋体" charset="0"/>
                <a:ea typeface="宋体" charset="0"/>
                <a:sym typeface="汉仪旗黑-45S" panose="00020600040101010101" pitchFamily="18" charset="-122"/>
              </a:rPr>
              <a:t>规范</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030" y="62696"/>
            <a:ext cx="75882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33120" y="758190"/>
          <a:ext cx="7630795" cy="4914900"/>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DDL</a:t>
                      </a:r>
                      <a:r>
                        <a:rPr lang="zh-CN" altLang="en-US" sz="1000">
                          <a:latin typeface="宋体" charset="0"/>
                          <a:ea typeface="宋体" charset="0"/>
                        </a:rPr>
                        <a:t>非事务语句，不能回滚，</a:t>
                      </a:r>
                      <a:r>
                        <a:rPr lang="en-US" altLang="zh-CN" sz="1000">
                          <a:latin typeface="宋体" charset="0"/>
                          <a:ea typeface="宋体" charset="0"/>
                        </a:rPr>
                        <a:t>DDL</a:t>
                      </a:r>
                      <a:r>
                        <a:rPr lang="zh-CN" altLang="en-US" sz="1000">
                          <a:latin typeface="宋体" charset="0"/>
                          <a:ea typeface="宋体" charset="0"/>
                        </a:rPr>
                        <a:t>和</a:t>
                      </a:r>
                      <a:r>
                        <a:rPr lang="en-US" altLang="zh-CN" sz="1000">
                          <a:latin typeface="宋体" charset="0"/>
                          <a:ea typeface="宋体" charset="0"/>
                        </a:rPr>
                        <a:t>DML</a:t>
                      </a:r>
                      <a:r>
                        <a:rPr lang="zh-CN" altLang="en-US" sz="1000">
                          <a:latin typeface="宋体" charset="0"/>
                          <a:ea typeface="宋体" charset="0"/>
                        </a:rPr>
                        <a:t>禁止混合</a:t>
                      </a:r>
                      <a:r>
                        <a:rPr lang="zh-CN" altLang="en-US" sz="1000">
                          <a:latin typeface="宋体" charset="0"/>
                          <a:ea typeface="宋体" charset="0"/>
                        </a:rPr>
                        <a:t>使用；</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数据库命名规范，</a:t>
                      </a:r>
                      <a:r>
                        <a:rPr lang="en-US" altLang="zh-CN" sz="1000">
                          <a:latin typeface="宋体" charset="0"/>
                          <a:ea typeface="宋体" charset="0"/>
                        </a:rPr>
                        <a:t>pc_XXXXX</a:t>
                      </a:r>
                      <a:r>
                        <a:rPr lang="zh-CN" altLang="en-US" sz="1000">
                          <a:latin typeface="宋体" charset="0"/>
                          <a:ea typeface="宋体" charset="0"/>
                        </a:rPr>
                        <a:t>，不超过</a:t>
                      </a:r>
                      <a:r>
                        <a:rPr lang="en-US" altLang="zh-CN" sz="1000">
                          <a:latin typeface="宋体" charset="0"/>
                          <a:ea typeface="宋体" charset="0"/>
                        </a:rPr>
                        <a:t>40</a:t>
                      </a:r>
                      <a:r>
                        <a:rPr lang="zh-CN" altLang="en-US" sz="1000">
                          <a:latin typeface="宋体" charset="0"/>
                          <a:ea typeface="宋体" charset="0"/>
                        </a:rPr>
                        <a:t>个</a:t>
                      </a:r>
                      <a:r>
                        <a:rPr lang="zh-CN" altLang="en-US" sz="1000">
                          <a:latin typeface="宋体" charset="0"/>
                          <a:ea typeface="宋体" charset="0"/>
                        </a:rPr>
                        <a:t>字符</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a:t>
                      </a:r>
                      <a:r>
                        <a:rPr lang="en-US" altLang="zh-CN" sz="1000">
                          <a:latin typeface="宋体" charset="0"/>
                          <a:ea typeface="宋体" charset="0"/>
                        </a:rPr>
                        <a:t>innodb</a:t>
                      </a:r>
                      <a:r>
                        <a:rPr lang="zh-CN" altLang="en-US" sz="1000">
                          <a:latin typeface="宋体" charset="0"/>
                          <a:ea typeface="宋体" charset="0"/>
                        </a:rPr>
                        <a:t>引擎，使用</a:t>
                      </a:r>
                      <a:r>
                        <a:rPr lang="en-US" altLang="zh-CN" sz="1000">
                          <a:latin typeface="宋体" charset="0"/>
                          <a:ea typeface="宋体" charset="0"/>
                        </a:rPr>
                        <a:t>utf8mb4</a:t>
                      </a:r>
                      <a:r>
                        <a:rPr lang="zh-CN" altLang="en-US" sz="1000">
                          <a:latin typeface="宋体" charset="0"/>
                          <a:ea typeface="宋体" charset="0"/>
                        </a:rPr>
                        <a:t>，默认排序</a:t>
                      </a:r>
                      <a:r>
                        <a:rPr lang="en-US" altLang="zh-CN" sz="1000">
                          <a:latin typeface="宋体" charset="0"/>
                          <a:ea typeface="宋体" charset="0"/>
                        </a:rPr>
                        <a:t>utf8mb4_general_ci</a:t>
                      </a:r>
                      <a:endParaRPr lang="en-US" altLang="zh-CN" sz="1000">
                        <a:latin typeface="宋体" charset="0"/>
                        <a:ea typeface="宋体" charset="0"/>
                      </a:endParaRPr>
                    </a:p>
                    <a:p>
                      <a:pPr>
                        <a:buNone/>
                      </a:pPr>
                      <a:r>
                        <a:rPr lang="zh-CN" altLang="en-US" sz="1000">
                          <a:solidFill>
                            <a:srgbClr val="FF0000"/>
                          </a:solidFill>
                          <a:latin typeface="宋体" charset="0"/>
                          <a:ea typeface="宋体" charset="0"/>
                        </a:rPr>
                        <a:t>支持表情</a:t>
                      </a:r>
                      <a:r>
                        <a:rPr lang="en-US" altLang="zh-CN" sz="1000">
                          <a:solidFill>
                            <a:srgbClr val="FF0000"/>
                          </a:solidFill>
                          <a:latin typeface="宋体" charset="0"/>
                          <a:ea typeface="宋体" charset="0"/>
                        </a:rPr>
                        <a:t> </a:t>
                      </a:r>
                      <a:endParaRPr lang="en-US" altLang="zh-CN"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lgn="just">
                        <a:buNone/>
                      </a:pPr>
                      <a:r>
                        <a:rPr lang="zh-CN" altLang="en-US" sz="1000">
                          <a:latin typeface="宋体" charset="0"/>
                          <a:ea typeface="宋体" charset="0"/>
                        </a:rPr>
                        <a:t>禁止使用存储过程，触发器和</a:t>
                      </a:r>
                      <a:r>
                        <a:rPr lang="zh-CN" altLang="en-US" sz="1000">
                          <a:latin typeface="宋体" charset="0"/>
                          <a:ea typeface="宋体" charset="0"/>
                        </a:rPr>
                        <a:t>视图；</a:t>
                      </a:r>
                      <a:endParaRPr lang="zh-CN" altLang="en-US" sz="1000">
                        <a:latin typeface="宋体" charset="0"/>
                        <a:ea typeface="宋体" charset="0"/>
                      </a:endParaRPr>
                    </a:p>
                    <a:p>
                      <a:pPr algn="just">
                        <a:buNone/>
                      </a:pPr>
                      <a:r>
                        <a:rPr lang="zh-CN" altLang="en-US" sz="1000">
                          <a:solidFill>
                            <a:srgbClr val="FF0000"/>
                          </a:solidFill>
                          <a:latin typeface="宋体" charset="0"/>
                          <a:ea typeface="宋体" charset="0"/>
                        </a:rPr>
                        <a:t>难以维护和迁移</a:t>
                      </a:r>
                      <a:endParaRPr lang="zh-CN" altLang="en-US" sz="1000">
                        <a:solidFill>
                          <a:srgbClr val="FF0000"/>
                        </a:solidFill>
                        <a:latin typeface="宋体" charset="0"/>
                        <a:ea typeface="宋体" charset="0"/>
                      </a:endParaRPr>
                    </a:p>
                  </a:txBody>
                  <a:tcPr/>
                </a:tc>
              </a:tr>
              <a:tr h="348615">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a:t>
                      </a:r>
                      <a:r>
                        <a:rPr lang="en-US" altLang="zh-CN" sz="1000">
                          <a:latin typeface="宋体" charset="0"/>
                          <a:ea typeface="宋体" charset="0"/>
                        </a:rPr>
                        <a:t>primary key</a:t>
                      </a:r>
                      <a:r>
                        <a:rPr lang="zh-CN" altLang="en-US" sz="1000">
                          <a:latin typeface="宋体" charset="0"/>
                          <a:ea typeface="宋体" charset="0"/>
                        </a:rPr>
                        <a:t>，</a:t>
                      </a:r>
                      <a:r>
                        <a:rPr lang="en-US" altLang="zh-CN" sz="1000">
                          <a:latin typeface="宋体" charset="0"/>
                          <a:ea typeface="宋体" charset="0"/>
                        </a:rPr>
                        <a:t>bigint unsigned</a:t>
                      </a:r>
                      <a:endParaRPr lang="en-US" altLang="zh-CN" sz="1000">
                        <a:latin typeface="宋体" charset="0"/>
                        <a:ea typeface="宋体" charset="0"/>
                      </a:endParaRPr>
                    </a:p>
                  </a:txBody>
                  <a:tcPr/>
                </a:tc>
              </a:tr>
              <a:tr h="348615">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表定义，字段禁止使用</a:t>
                      </a:r>
                      <a:r>
                        <a:rPr lang="en-US" altLang="zh-CN" sz="1000">
                          <a:latin typeface="宋体" charset="0"/>
                          <a:ea typeface="宋体" charset="0"/>
                        </a:rPr>
                        <a:t>NULL</a:t>
                      </a:r>
                      <a:r>
                        <a:rPr lang="zh-CN" altLang="en-US" sz="1000">
                          <a:latin typeface="宋体" charset="0"/>
                          <a:ea typeface="宋体" charset="0"/>
                        </a:rPr>
                        <a:t>，为其赋</a:t>
                      </a:r>
                      <a:r>
                        <a:rPr lang="zh-CN" altLang="en-US" sz="1000">
                          <a:latin typeface="宋体" charset="0"/>
                          <a:ea typeface="宋体" charset="0"/>
                        </a:rPr>
                        <a:t>默认值；</a:t>
                      </a:r>
                      <a:endParaRPr lang="zh-CN" altLang="en-US" sz="1000">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索引失效</a:t>
                      </a:r>
                      <a:endParaRPr lang="zh-CN" altLang="en-US" sz="1000">
                        <a:solidFill>
                          <a:srgbClr val="FF0000"/>
                        </a:solidFill>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count</a:t>
                      </a:r>
                      <a:r>
                        <a:rPr lang="zh-CN" altLang="en-US" sz="1000">
                          <a:solidFill>
                            <a:srgbClr val="FF0000"/>
                          </a:solidFill>
                          <a:latin typeface="宋体" charset="0"/>
                          <a:ea typeface="宋体" charset="0"/>
                        </a:rPr>
                        <a:t>不准确，</a:t>
                      </a:r>
                      <a:r>
                        <a:rPr lang="en-US" altLang="zh-CN" sz="1000">
                          <a:solidFill>
                            <a:srgbClr val="FF0000"/>
                          </a:solidFill>
                          <a:latin typeface="宋体" charset="0"/>
                          <a:ea typeface="宋体" charset="0"/>
                        </a:rPr>
                        <a:t>NULL</a:t>
                      </a:r>
                      <a:r>
                        <a:rPr lang="zh-CN" altLang="en-US" sz="1000">
                          <a:solidFill>
                            <a:srgbClr val="FF0000"/>
                          </a:solidFill>
                          <a:latin typeface="宋体" charset="0"/>
                          <a:ea typeface="宋体" charset="0"/>
                        </a:rPr>
                        <a:t>不参与</a:t>
                      </a:r>
                      <a:r>
                        <a:rPr lang="zh-CN" altLang="en-US" sz="1000">
                          <a:solidFill>
                            <a:srgbClr val="FF0000"/>
                          </a:solidFill>
                          <a:latin typeface="宋体" charset="0"/>
                          <a:ea typeface="宋体" charset="0"/>
                        </a:rPr>
                        <a:t>统计</a:t>
                      </a:r>
                      <a:endParaRPr lang="zh-CN" altLang="en-US" sz="1000">
                        <a:solidFill>
                          <a:srgbClr val="FF0000"/>
                        </a:solidFill>
                        <a:latin typeface="宋体" charset="0"/>
                        <a:ea typeface="宋体" charset="0"/>
                      </a:endParaRPr>
                    </a:p>
                  </a:txBody>
                  <a:tcPr/>
                </a:tc>
              </a:tr>
              <a:tr h="34925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字段类型必须符合实际业务的需求，不能滥用</a:t>
                      </a:r>
                      <a:r>
                        <a:rPr lang="en-US" altLang="zh-CN" sz="1000">
                          <a:latin typeface="宋体" charset="0"/>
                          <a:ea typeface="宋体" charset="0"/>
                        </a:rPr>
                        <a:t>varchar</a:t>
                      </a:r>
                      <a:r>
                        <a:rPr lang="zh-CN" altLang="en-US" sz="1000">
                          <a:latin typeface="宋体" charset="0"/>
                          <a:ea typeface="宋体" charset="0"/>
                        </a:rPr>
                        <a:t>，</a:t>
                      </a:r>
                      <a:r>
                        <a:rPr lang="en-US" altLang="zh-CN" sz="1000">
                          <a:solidFill>
                            <a:srgbClr val="FF0000"/>
                          </a:solidFill>
                          <a:latin typeface="宋体" charset="0"/>
                          <a:ea typeface="宋体" charset="0"/>
                        </a:rPr>
                        <a:t>max size 65535,</a:t>
                      </a:r>
                      <a:r>
                        <a:rPr lang="zh-CN" altLang="en-US" sz="1000">
                          <a:solidFill>
                            <a:srgbClr val="FF0000"/>
                          </a:solidFill>
                          <a:latin typeface="宋体" charset="0"/>
                          <a:ea typeface="宋体" charset="0"/>
                        </a:rPr>
                        <a:t>需要</a:t>
                      </a:r>
                      <a:r>
                        <a:rPr lang="zh-CN" altLang="en-US" sz="1000">
                          <a:solidFill>
                            <a:srgbClr val="FF0000"/>
                          </a:solidFill>
                          <a:latin typeface="宋体" charset="0"/>
                          <a:ea typeface="宋体" charset="0"/>
                        </a:rPr>
                        <a:t>用两个字节就可以</a:t>
                      </a:r>
                      <a:r>
                        <a:rPr lang="en-US" altLang="zh-CN" sz="1000">
                          <a:solidFill>
                            <a:srgbClr val="FF0000"/>
                          </a:solidFill>
                          <a:latin typeface="宋体" charset="0"/>
                          <a:ea typeface="宋体" charset="0"/>
                        </a:rPr>
                        <a:t>cover</a:t>
                      </a:r>
                      <a:r>
                        <a:rPr lang="zh-CN" altLang="en-US" sz="1000">
                          <a:solidFill>
                            <a:srgbClr val="FF0000"/>
                          </a:solidFill>
                          <a:latin typeface="宋体" charset="0"/>
                          <a:ea typeface="宋体" charset="0"/>
                        </a:rPr>
                        <a:t>到字段的长度；</a:t>
                      </a:r>
                      <a:endParaRPr lang="zh-CN" altLang="en-US" sz="1000">
                        <a:solidFill>
                          <a:srgbClr val="FF0000"/>
                        </a:solidFill>
                        <a:latin typeface="宋体" charset="0"/>
                        <a:ea typeface="宋体" charset="0"/>
                      </a:endParaRPr>
                    </a:p>
                  </a:txBody>
                  <a:tcPr/>
                </a:tc>
              </a:tr>
              <a:tr h="781685">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尽量不要使用</a:t>
                      </a:r>
                      <a:r>
                        <a:rPr lang="en-US" altLang="zh-CN" sz="1000">
                          <a:latin typeface="宋体" charset="0"/>
                          <a:ea typeface="宋体" charset="0"/>
                        </a:rPr>
                        <a:t>TEXT/BLOB/CHAR</a:t>
                      </a:r>
                      <a:r>
                        <a:rPr lang="zh-CN" altLang="en-US" sz="1000">
                          <a:latin typeface="宋体" charset="0"/>
                          <a:ea typeface="宋体" charset="0"/>
                        </a:rPr>
                        <a:t>，尽量使用</a:t>
                      </a:r>
                      <a:r>
                        <a:rPr lang="en-US" altLang="zh-CN" sz="1000">
                          <a:latin typeface="宋体" charset="0"/>
                          <a:ea typeface="宋体" charset="0"/>
                        </a:rPr>
                        <a:t>varchar</a:t>
                      </a:r>
                      <a:endParaRPr lang="en-US" altLang="zh-CN" sz="1000">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16KB</a:t>
                      </a:r>
                      <a:r>
                        <a:rPr lang="zh-CN" altLang="en-US" sz="1000">
                          <a:solidFill>
                            <a:srgbClr val="FF0000"/>
                          </a:solidFill>
                          <a:latin typeface="宋体" charset="0"/>
                          <a:ea typeface="宋体" charset="0"/>
                        </a:rPr>
                        <a:t>物理页面，</a:t>
                      </a:r>
                      <a:r>
                        <a:rPr lang="en-US" altLang="zh-CN" sz="1000">
                          <a:solidFill>
                            <a:srgbClr val="FF0000"/>
                          </a:solidFill>
                          <a:latin typeface="宋体" charset="0"/>
                          <a:ea typeface="宋体" charset="0"/>
                        </a:rPr>
                        <a:t>innodb</a:t>
                      </a:r>
                      <a:r>
                        <a:rPr lang="zh-CN" altLang="en-US" sz="1000">
                          <a:solidFill>
                            <a:srgbClr val="FF0000"/>
                          </a:solidFill>
                          <a:latin typeface="宋体" charset="0"/>
                          <a:ea typeface="宋体" charset="0"/>
                        </a:rPr>
                        <a:t>一个物理页面至少</a:t>
                      </a:r>
                      <a:r>
                        <a:rPr lang="en-US" altLang="zh-CN" sz="1000">
                          <a:solidFill>
                            <a:srgbClr val="FF0000"/>
                          </a:solidFill>
                          <a:latin typeface="宋体" charset="0"/>
                          <a:ea typeface="宋体" charset="0"/>
                        </a:rPr>
                        <a:t>2</a:t>
                      </a:r>
                      <a:r>
                        <a:rPr lang="zh-CN" altLang="en-US" sz="1000">
                          <a:solidFill>
                            <a:srgbClr val="FF0000"/>
                          </a:solidFill>
                          <a:latin typeface="宋体" charset="0"/>
                          <a:ea typeface="宋体" charset="0"/>
                        </a:rPr>
                        <a:t>行，每行</a:t>
                      </a:r>
                      <a:r>
                        <a:rPr lang="en-US" altLang="zh-CN" sz="1000">
                          <a:solidFill>
                            <a:srgbClr val="FF0000"/>
                          </a:solidFill>
                          <a:latin typeface="宋体" charset="0"/>
                          <a:ea typeface="宋体" charset="0"/>
                        </a:rPr>
                        <a:t>8k</a:t>
                      </a:r>
                      <a:r>
                        <a:rPr lang="zh-CN" altLang="en-US" sz="1000">
                          <a:solidFill>
                            <a:srgbClr val="FF0000"/>
                          </a:solidFill>
                          <a:latin typeface="宋体" charset="0"/>
                          <a:ea typeface="宋体" charset="0"/>
                        </a:rPr>
                        <a:t>，超过了发生页溢出（</a:t>
                      </a:r>
                      <a:r>
                        <a:rPr lang="en-US" altLang="zh-CN" sz="1000">
                          <a:solidFill>
                            <a:srgbClr val="FF0000"/>
                          </a:solidFill>
                          <a:latin typeface="宋体" charset="0"/>
                          <a:ea typeface="宋体" charset="0"/>
                        </a:rPr>
                        <a:t>off-page</a:t>
                      </a:r>
                      <a:r>
                        <a:rPr lang="zh-CN" altLang="en-US" sz="1000">
                          <a:solidFill>
                            <a:srgbClr val="FF0000"/>
                          </a:solidFill>
                          <a:latin typeface="宋体" charset="0"/>
                          <a:ea typeface="宋体" charset="0"/>
                        </a:rPr>
                        <a:t>），采用</a:t>
                      </a:r>
                      <a:r>
                        <a:rPr lang="en-US" altLang="zh-CN" sz="1000">
                          <a:solidFill>
                            <a:srgbClr val="FF0000"/>
                          </a:solidFill>
                          <a:latin typeface="宋体" charset="0"/>
                          <a:ea typeface="宋体" charset="0"/>
                        </a:rPr>
                        <a:t>row-format=dynamic</a:t>
                      </a:r>
                      <a:r>
                        <a:rPr lang="zh-CN" altLang="en-US" sz="1000">
                          <a:solidFill>
                            <a:srgbClr val="FF0000"/>
                          </a:solidFill>
                          <a:latin typeface="宋体" charset="0"/>
                          <a:ea typeface="宋体" charset="0"/>
                        </a:rPr>
                        <a:t>（</a:t>
                      </a:r>
                      <a:r>
                        <a:rPr lang="zh-CN" altLang="en-US" sz="1000">
                          <a:solidFill>
                            <a:srgbClr val="FF0000"/>
                          </a:solidFill>
                          <a:latin typeface="宋体" charset="0"/>
                          <a:ea typeface="宋体" charset="0"/>
                        </a:rPr>
                        <a:t>默认），造成额外的寻址性能开销，原页面存放一个指针，指向溢出页的</a:t>
                      </a:r>
                      <a:r>
                        <a:rPr lang="zh-CN" altLang="en-US" sz="1000">
                          <a:solidFill>
                            <a:srgbClr val="FF0000"/>
                          </a:solidFill>
                          <a:latin typeface="宋体" charset="0"/>
                          <a:ea typeface="宋体" charset="0"/>
                        </a:rPr>
                        <a:t>地址；</a:t>
                      </a:r>
                      <a:endParaRPr lang="zh-CN" altLang="en-US" sz="1000">
                        <a:solidFill>
                          <a:srgbClr val="FF0000"/>
                        </a:solidFill>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一个物理页存放的行数据越多，寻址性能</a:t>
                      </a:r>
                      <a:r>
                        <a:rPr lang="zh-CN" altLang="en-US" sz="1000">
                          <a:solidFill>
                            <a:srgbClr val="FF0000"/>
                          </a:solidFill>
                          <a:latin typeface="宋体" charset="0"/>
                          <a:ea typeface="宋体" charset="0"/>
                        </a:rPr>
                        <a:t>越高；</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54710" y="1146810"/>
          <a:ext cx="7630795" cy="2144395"/>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12</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row format=compress</a:t>
                      </a:r>
                      <a:r>
                        <a:rPr lang="zh-CN" altLang="en-US" sz="1000">
                          <a:latin typeface="宋体" charset="0"/>
                          <a:ea typeface="宋体" charset="0"/>
                        </a:rPr>
                        <a:t>慎用，采用</a:t>
                      </a:r>
                      <a:r>
                        <a:rPr lang="en-US" altLang="zh-CN" sz="1000">
                          <a:latin typeface="宋体" charset="0"/>
                          <a:ea typeface="宋体" charset="0"/>
                        </a:rPr>
                        <a:t>zlib</a:t>
                      </a:r>
                      <a:r>
                        <a:rPr lang="zh-CN" altLang="en-US" sz="1000">
                          <a:latin typeface="宋体" charset="0"/>
                          <a:ea typeface="宋体" charset="0"/>
                        </a:rPr>
                        <a:t>算法压缩，对</a:t>
                      </a:r>
                      <a:r>
                        <a:rPr lang="en-US" altLang="zh-CN" sz="1000">
                          <a:latin typeface="宋体" charset="0"/>
                          <a:ea typeface="宋体" charset="0"/>
                        </a:rPr>
                        <a:t>CPU</a:t>
                      </a:r>
                      <a:r>
                        <a:rPr lang="zh-CN" altLang="en-US" sz="1000">
                          <a:latin typeface="宋体" charset="0"/>
                          <a:ea typeface="宋体" charset="0"/>
                        </a:rPr>
                        <a:t>有</a:t>
                      </a:r>
                      <a:r>
                        <a:rPr lang="en-US" altLang="zh-CN" sz="1000">
                          <a:latin typeface="宋体" charset="0"/>
                          <a:ea typeface="宋体" charset="0"/>
                        </a:rPr>
                        <a:t>30%+</a:t>
                      </a:r>
                      <a:r>
                        <a:rPr lang="zh-CN" altLang="en-US" sz="1000">
                          <a:latin typeface="宋体" charset="0"/>
                          <a:ea typeface="宋体" charset="0"/>
                        </a:rPr>
                        <a:t>的</a:t>
                      </a:r>
                      <a:r>
                        <a:rPr lang="zh-CN" altLang="en-US" sz="1000">
                          <a:latin typeface="宋体" charset="0"/>
                          <a:ea typeface="宋体" charset="0"/>
                        </a:rPr>
                        <a:t>消耗；</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compact/redandent</a:t>
                      </a:r>
                      <a:r>
                        <a:rPr lang="zh-CN" altLang="en-US" sz="1000">
                          <a:latin typeface="宋体" charset="0"/>
                          <a:ea typeface="宋体" charset="0"/>
                        </a:rPr>
                        <a:t>，</a:t>
                      </a:r>
                      <a:r>
                        <a:rPr lang="en-US" altLang="zh-CN" sz="1000">
                          <a:latin typeface="宋体" charset="0"/>
                          <a:ea typeface="宋体" charset="0"/>
                        </a:rPr>
                        <a:t>786</a:t>
                      </a:r>
                      <a:r>
                        <a:rPr lang="zh-CN" altLang="en-US" sz="1000">
                          <a:latin typeface="宋体" charset="0"/>
                          <a:ea typeface="宋体" charset="0"/>
                        </a:rPr>
                        <a:t>字节（</a:t>
                      </a:r>
                      <a:r>
                        <a:rPr lang="en-US" altLang="zh-CN" sz="1000">
                          <a:latin typeface="宋体" charset="0"/>
                          <a:ea typeface="宋体" charset="0"/>
                        </a:rPr>
                        <a:t>768+20</a:t>
                      </a:r>
                      <a:r>
                        <a:rPr lang="zh-CN" altLang="en-US" sz="1000">
                          <a:latin typeface="宋体" charset="0"/>
                          <a:ea typeface="宋体" charset="0"/>
                        </a:rPr>
                        <a:t>），</a:t>
                      </a:r>
                      <a:r>
                        <a:rPr lang="zh-CN" altLang="en-US" sz="1000">
                          <a:solidFill>
                            <a:srgbClr val="FF0000"/>
                          </a:solidFill>
                          <a:latin typeface="宋体" charset="0"/>
                          <a:ea typeface="宋体" charset="0"/>
                        </a:rPr>
                        <a:t>尽可能的</a:t>
                      </a:r>
                      <a:r>
                        <a:rPr lang="zh-CN" altLang="en-US" sz="1000">
                          <a:latin typeface="宋体" charset="0"/>
                          <a:ea typeface="宋体" charset="0"/>
                        </a:rPr>
                        <a:t>不使用</a:t>
                      </a:r>
                      <a:r>
                        <a:rPr lang="en-US" altLang="zh-CN" sz="1000">
                          <a:latin typeface="宋体" charset="0"/>
                          <a:ea typeface="宋体" charset="0"/>
                        </a:rPr>
                        <a:t>off-page</a:t>
                      </a:r>
                      <a:r>
                        <a:rPr lang="zh-CN" altLang="en-US" sz="1000">
                          <a:latin typeface="宋体" charset="0"/>
                          <a:ea typeface="宋体" charset="0"/>
                        </a:rPr>
                        <a:t>；</a:t>
                      </a:r>
                      <a:endParaRPr lang="zh-CN" altLang="en-US" sz="1000">
                        <a:latin typeface="宋体" charset="0"/>
                        <a:ea typeface="宋体" charset="0"/>
                      </a:endParaRPr>
                    </a:p>
                    <a:p>
                      <a:pPr>
                        <a:buNone/>
                      </a:pPr>
                      <a:r>
                        <a:rPr lang="en-US" altLang="zh-CN" sz="1000">
                          <a:latin typeface="宋体" charset="0"/>
                          <a:ea typeface="宋体" charset="0"/>
                        </a:rPr>
                        <a:t>compress/dynamic</a:t>
                      </a:r>
                      <a:r>
                        <a:rPr lang="zh-CN" altLang="en-US" sz="1000">
                          <a:latin typeface="宋体" charset="0"/>
                          <a:ea typeface="宋体" charset="0"/>
                        </a:rPr>
                        <a:t>，</a:t>
                      </a:r>
                      <a:r>
                        <a:rPr lang="en-US" altLang="zh-CN" sz="1000">
                          <a:latin typeface="宋体" charset="0"/>
                          <a:ea typeface="宋体" charset="0"/>
                        </a:rPr>
                        <a:t>20</a:t>
                      </a:r>
                      <a:r>
                        <a:rPr lang="zh-CN" altLang="en-US" sz="1000">
                          <a:latin typeface="宋体" charset="0"/>
                          <a:ea typeface="宋体" charset="0"/>
                        </a:rPr>
                        <a:t>字节，选择最长列来</a:t>
                      </a:r>
                      <a:r>
                        <a:rPr lang="en-US" altLang="zh-CN" sz="1000">
                          <a:latin typeface="宋体" charset="0"/>
                          <a:ea typeface="宋体" charset="0"/>
                        </a:rPr>
                        <a:t>off-page</a:t>
                      </a:r>
                      <a:r>
                        <a:rPr lang="zh-CN" altLang="en-US" sz="1000">
                          <a:latin typeface="宋体" charset="0"/>
                          <a:ea typeface="宋体" charset="0"/>
                        </a:rPr>
                        <a:t>，直到其他列能存储</a:t>
                      </a:r>
                      <a:r>
                        <a:rPr lang="zh-CN" altLang="en-US" sz="1000">
                          <a:latin typeface="宋体" charset="0"/>
                          <a:ea typeface="宋体" charset="0"/>
                        </a:rPr>
                        <a:t>下来；</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每张表控制在</a:t>
                      </a:r>
                      <a:r>
                        <a:rPr lang="en-US" altLang="zh-CN" sz="1000">
                          <a:latin typeface="宋体" charset="0"/>
                          <a:ea typeface="宋体" charset="0"/>
                        </a:rPr>
                        <a:t>3000w</a:t>
                      </a:r>
                      <a:r>
                        <a:rPr lang="zh-CN" altLang="en-US" sz="1000">
                          <a:latin typeface="宋体" charset="0"/>
                          <a:ea typeface="宋体" charset="0"/>
                        </a:rPr>
                        <a:t>行</a:t>
                      </a:r>
                      <a:r>
                        <a:rPr lang="zh-CN" altLang="en-US" sz="1000">
                          <a:latin typeface="宋体" charset="0"/>
                          <a:ea typeface="宋体" charset="0"/>
                        </a:rPr>
                        <a:t>以内</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经验，超过，可能会影响主从同步；</a:t>
                      </a:r>
                      <a:endParaRPr lang="zh-CN" altLang="en-US" sz="1000">
                        <a:solidFill>
                          <a:srgbClr val="FF0000"/>
                        </a:solidFill>
                        <a:latin typeface="宋体" charset="0"/>
                        <a:ea typeface="宋体" charset="0"/>
                      </a:endParaRPr>
                    </a:p>
                  </a:txBody>
                  <a:tcPr/>
                </a:tc>
              </a:tr>
              <a:tr h="396240">
                <a:tc>
                  <a:txBody>
                    <a:bodyPr/>
                    <a:p>
                      <a:pPr>
                        <a:buNone/>
                      </a:pPr>
                      <a:r>
                        <a:rPr lang="en-US" altLang="zh-CN" sz="1000">
                          <a:latin typeface="宋体" charset="0"/>
                          <a:ea typeface="宋体" charset="0"/>
                        </a:rPr>
                        <a:t>15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每张表必须提供的字段，</a:t>
                      </a:r>
                      <a:r>
                        <a:rPr lang="en-US" altLang="zh-CN" sz="1000">
                          <a:latin typeface="宋体" charset="0"/>
                          <a:ea typeface="宋体" charset="0"/>
                        </a:rPr>
                        <a:t>id</a:t>
                      </a:r>
                      <a:r>
                        <a:rPr lang="zh-CN" altLang="en-US" sz="1000">
                          <a:latin typeface="宋体" charset="0"/>
                          <a:ea typeface="宋体" charset="0"/>
                        </a:rPr>
                        <a:t>，</a:t>
                      </a:r>
                      <a:r>
                        <a:rPr lang="en-US" altLang="zh-CN" sz="1000">
                          <a:latin typeface="宋体" charset="0"/>
                          <a:ea typeface="宋体" charset="0"/>
                        </a:rPr>
                        <a:t>create_time</a:t>
                      </a:r>
                      <a:r>
                        <a:rPr lang="zh-CN" altLang="en-US" sz="1000">
                          <a:latin typeface="宋体" charset="0"/>
                          <a:ea typeface="宋体" charset="0"/>
                        </a:rPr>
                        <a:t>，</a:t>
                      </a:r>
                      <a:r>
                        <a:rPr lang="en-US" altLang="zh-CN" sz="1000">
                          <a:latin typeface="宋体" charset="0"/>
                          <a:ea typeface="宋体" charset="0"/>
                        </a:rPr>
                        <a:t>update_time</a:t>
                      </a:r>
                      <a:r>
                        <a:rPr lang="zh-CN" altLang="en-US" sz="1000">
                          <a:latin typeface="宋体" charset="0"/>
                          <a:ea typeface="宋体" charset="0"/>
                        </a:rPr>
                        <a:t>以及</a:t>
                      </a:r>
                      <a:r>
                        <a:rPr lang="en-US" altLang="zh-CN" sz="1000">
                          <a:latin typeface="宋体" charset="0"/>
                          <a:ea typeface="宋体" charset="0"/>
                        </a:rPr>
                        <a:t>is_deleted</a:t>
                      </a:r>
                      <a:endParaRPr lang="en-US" altLang="zh-CN" sz="1000">
                        <a:latin typeface="宋体" charset="0"/>
                        <a:ea typeface="宋体" charset="0"/>
                      </a:endParaRPr>
                    </a:p>
                    <a:p>
                      <a:pPr>
                        <a:buNone/>
                      </a:pPr>
                      <a:r>
                        <a:rPr lang="en-US" altLang="zh-CN" sz="1000">
                          <a:solidFill>
                            <a:srgbClr val="FF0000"/>
                          </a:solidFill>
                          <a:latin typeface="宋体" charset="0"/>
                          <a:ea typeface="宋体" charset="0"/>
                        </a:rPr>
                        <a:t>DBA</a:t>
                      </a:r>
                      <a:r>
                        <a:rPr lang="zh-CN" altLang="en-US" sz="1000">
                          <a:solidFill>
                            <a:srgbClr val="FF0000"/>
                          </a:solidFill>
                          <a:latin typeface="宋体" charset="0"/>
                          <a:ea typeface="宋体" charset="0"/>
                        </a:rPr>
                        <a:t>维护字段</a:t>
                      </a:r>
                      <a:r>
                        <a:rPr lang="en-US" altLang="zh-CN" sz="1000">
                          <a:solidFill>
                            <a:srgbClr val="FF0000"/>
                          </a:solidFill>
                          <a:latin typeface="宋体" charset="0"/>
                          <a:ea typeface="宋体" charset="0"/>
                        </a:rPr>
                        <a:t>+</a:t>
                      </a:r>
                      <a:r>
                        <a:rPr lang="zh-CN" altLang="en-US" sz="1000">
                          <a:solidFill>
                            <a:srgbClr val="FF0000"/>
                          </a:solidFill>
                          <a:latin typeface="宋体" charset="0"/>
                          <a:ea typeface="宋体" charset="0"/>
                        </a:rPr>
                        <a:t>增量同步（</a:t>
                      </a:r>
                      <a:r>
                        <a:rPr lang="en-US" altLang="zh-CN" sz="1000">
                          <a:solidFill>
                            <a:srgbClr val="FF0000"/>
                          </a:solidFill>
                          <a:latin typeface="宋体" charset="0"/>
                          <a:ea typeface="宋体" charset="0"/>
                        </a:rPr>
                        <a:t>id+update_time</a:t>
                      </a:r>
                      <a:r>
                        <a:rPr lang="zh-CN" altLang="en-US" sz="1000">
                          <a:solidFill>
                            <a:srgbClr val="FF0000"/>
                          </a:solidFill>
                          <a:latin typeface="宋体" charset="0"/>
                          <a:ea typeface="宋体" charset="0"/>
                        </a:rPr>
                        <a:t>）</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16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尽量选好时间点做</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可能会锁表；</a:t>
                      </a:r>
                      <a:endParaRPr lang="zh-CN" altLang="en-US" sz="1000">
                        <a:solidFill>
                          <a:srgbClr val="FF0000"/>
                        </a:solidFill>
                        <a:latin typeface="宋体" charset="0"/>
                        <a:ea typeface="宋体" charset="0"/>
                      </a:endParaRPr>
                    </a:p>
                  </a:txBody>
                  <a:tcPr/>
                </a:tc>
              </a:tr>
            </a:tbl>
          </a:graphicData>
        </a:graphic>
      </p:graphicFrame>
      <p:sp>
        <p:nvSpPr>
          <p:cNvPr id="6" name="矩形 5"/>
          <p:cNvSpPr/>
          <p:nvPr/>
        </p:nvSpPr>
        <p:spPr>
          <a:xfrm>
            <a:off x="74030" y="62696"/>
            <a:ext cx="75882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086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SQL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53465" y="802005"/>
          <a:ext cx="6400800" cy="3429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对于</a:t>
                      </a:r>
                      <a:r>
                        <a:rPr lang="en-US" altLang="zh-CN" sz="1000">
                          <a:latin typeface="宋体" charset="0"/>
                          <a:ea typeface="宋体" charset="0"/>
                        </a:rPr>
                        <a:t>2C</a:t>
                      </a:r>
                      <a:r>
                        <a:rPr lang="zh-CN" altLang="en-US" sz="1000">
                          <a:latin typeface="宋体" charset="0"/>
                          <a:ea typeface="宋体" charset="0"/>
                        </a:rPr>
                        <a:t>端的应用控制关联查询在</a:t>
                      </a:r>
                      <a:r>
                        <a:rPr lang="en-US" altLang="zh-CN" sz="1000">
                          <a:latin typeface="宋体" charset="0"/>
                          <a:ea typeface="宋体" charset="0"/>
                        </a:rPr>
                        <a:t>3</a:t>
                      </a:r>
                      <a:r>
                        <a:rPr lang="zh-CN" altLang="en-US" sz="1000">
                          <a:latin typeface="宋体" charset="0"/>
                          <a:ea typeface="宋体" charset="0"/>
                        </a:rPr>
                        <a:t>张表</a:t>
                      </a:r>
                      <a:r>
                        <a:rPr lang="zh-CN" altLang="en-US" sz="1000">
                          <a:latin typeface="宋体" charset="0"/>
                          <a:ea typeface="宋体" charset="0"/>
                        </a:rPr>
                        <a:t>以内</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建议不要使用</a:t>
                      </a:r>
                      <a:r>
                        <a:rPr lang="en-US" altLang="zh-CN" sz="1000">
                          <a:latin typeface="宋体" charset="0"/>
                          <a:ea typeface="宋体" charset="0"/>
                        </a:rPr>
                        <a:t>SQL</a:t>
                      </a:r>
                      <a:r>
                        <a:rPr lang="zh-CN" altLang="en-US" sz="1000">
                          <a:latin typeface="宋体" charset="0"/>
                          <a:ea typeface="宋体" charset="0"/>
                        </a:rPr>
                        <a:t>拼接，尽量使用</a:t>
                      </a:r>
                      <a:r>
                        <a:rPr lang="en-US" altLang="zh-CN" sz="1000">
                          <a:latin typeface="宋体" charset="0"/>
                          <a:ea typeface="宋体" charset="0"/>
                        </a:rPr>
                        <a:t>PreparedStatement</a:t>
                      </a:r>
                      <a:r>
                        <a:rPr lang="zh-CN" altLang="en-US" sz="1000">
                          <a:latin typeface="宋体" charset="0"/>
                          <a:ea typeface="宋体" charset="0"/>
                        </a:rPr>
                        <a:t>，</a:t>
                      </a:r>
                      <a:r>
                        <a:rPr lang="zh-CN" altLang="en-US" sz="1000">
                          <a:solidFill>
                            <a:srgbClr val="FF0000"/>
                          </a:solidFill>
                          <a:latin typeface="宋体" charset="0"/>
                          <a:ea typeface="宋体" charset="0"/>
                        </a:rPr>
                        <a:t>防止</a:t>
                      </a:r>
                      <a:r>
                        <a:rPr lang="en-US" altLang="zh-CN" sz="1000">
                          <a:solidFill>
                            <a:srgbClr val="FF0000"/>
                          </a:solidFill>
                          <a:latin typeface="宋体" charset="0"/>
                          <a:ea typeface="宋体" charset="0"/>
                        </a:rPr>
                        <a:t>SQL</a:t>
                      </a:r>
                      <a:r>
                        <a:rPr lang="zh-CN" altLang="en-US" sz="1000">
                          <a:solidFill>
                            <a:srgbClr val="FF0000"/>
                          </a:solidFill>
                          <a:latin typeface="宋体" charset="0"/>
                          <a:ea typeface="宋体" charset="0"/>
                        </a:rPr>
                        <a:t>注入</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Select</a:t>
                      </a:r>
                      <a:r>
                        <a:rPr lang="zh-CN" altLang="en-US" sz="1000">
                          <a:latin typeface="宋体" charset="0"/>
                          <a:ea typeface="宋体" charset="0"/>
                        </a:rPr>
                        <a:t>具体的字段，避免使用</a:t>
                      </a:r>
                      <a:r>
                        <a:rPr lang="en-US" altLang="zh-CN" sz="1000">
                          <a:latin typeface="宋体" charset="0"/>
                          <a:ea typeface="宋体" charset="0"/>
                        </a:rPr>
                        <a:t>Select *</a:t>
                      </a:r>
                      <a:r>
                        <a:rPr lang="zh-CN" altLang="en-US" sz="1000">
                          <a:latin typeface="宋体" charset="0"/>
                          <a:ea typeface="宋体" charset="0"/>
                        </a:rPr>
                        <a:t>，</a:t>
                      </a:r>
                      <a:r>
                        <a:rPr lang="zh-CN" altLang="en-US" sz="1000">
                          <a:solidFill>
                            <a:srgbClr val="FF0000"/>
                          </a:solidFill>
                          <a:latin typeface="宋体" charset="0"/>
                          <a:ea typeface="宋体" charset="0"/>
                        </a:rPr>
                        <a:t>增加</a:t>
                      </a:r>
                      <a:r>
                        <a:rPr lang="en-US" altLang="zh-CN" sz="1000">
                          <a:solidFill>
                            <a:srgbClr val="FF0000"/>
                          </a:solidFill>
                          <a:latin typeface="宋体" charset="0"/>
                          <a:ea typeface="宋体" charset="0"/>
                        </a:rPr>
                        <a:t>IO</a:t>
                      </a:r>
                      <a:r>
                        <a:rPr lang="zh-CN" altLang="en-US" sz="1000">
                          <a:solidFill>
                            <a:srgbClr val="FF0000"/>
                          </a:solidFill>
                          <a:latin typeface="宋体" charset="0"/>
                          <a:ea typeface="宋体" charset="0"/>
                        </a:rPr>
                        <a:t>带宽，不能利用覆盖索引</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不要在索引字段使用集合函数，</a:t>
                      </a:r>
                      <a:r>
                        <a:rPr lang="zh-CN" altLang="en-US" sz="1000">
                          <a:solidFill>
                            <a:srgbClr val="FF0000"/>
                          </a:solidFill>
                          <a:latin typeface="宋体" charset="0"/>
                          <a:ea typeface="宋体" charset="0"/>
                        </a:rPr>
                        <a:t>防止索引失效</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在代码中的</a:t>
                      </a:r>
                      <a:r>
                        <a:rPr lang="en-US" altLang="zh-CN" sz="1000">
                          <a:latin typeface="宋体" charset="0"/>
                          <a:ea typeface="宋体" charset="0"/>
                        </a:rPr>
                        <a:t>SQL</a:t>
                      </a:r>
                      <a:r>
                        <a:rPr lang="zh-CN" altLang="en-US" sz="1000">
                          <a:latin typeface="宋体" charset="0"/>
                          <a:ea typeface="宋体" charset="0"/>
                        </a:rPr>
                        <a:t>不能包含任何</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维护成本高，不可控</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a:t>
                      </a:r>
                      <a:r>
                        <a:rPr lang="en-US" altLang="zh-CN" sz="1000">
                          <a:latin typeface="宋体" charset="0"/>
                          <a:ea typeface="宋体" charset="0"/>
                        </a:rPr>
                        <a:t>batch insert</a:t>
                      </a:r>
                      <a:r>
                        <a:rPr lang="zh-CN" altLang="en-US" sz="1000">
                          <a:latin typeface="宋体" charset="0"/>
                          <a:ea typeface="宋体" charset="0"/>
                        </a:rPr>
                        <a:t>尽量使用，提升</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Innodb</a:t>
                      </a:r>
                      <a:r>
                        <a:rPr lang="zh-CN" altLang="en-US" sz="1000">
                          <a:latin typeface="宋体" charset="0"/>
                          <a:ea typeface="宋体" charset="0"/>
                        </a:rPr>
                        <a:t>不要使用</a:t>
                      </a:r>
                      <a:r>
                        <a:rPr lang="en-US" altLang="zh-CN" sz="1000">
                          <a:latin typeface="宋体" charset="0"/>
                          <a:ea typeface="宋体" charset="0"/>
                        </a:rPr>
                        <a:t>count()</a:t>
                      </a:r>
                      <a:r>
                        <a:rPr lang="zh-CN" altLang="en-US" sz="1000">
                          <a:latin typeface="宋体" charset="0"/>
                          <a:ea typeface="宋体" charset="0"/>
                        </a:rPr>
                        <a:t>，通过</a:t>
                      </a:r>
                      <a:r>
                        <a:rPr lang="en-US" altLang="zh-CN" sz="1000">
                          <a:latin typeface="宋体" charset="0"/>
                          <a:ea typeface="宋体" charset="0"/>
                        </a:rPr>
                        <a:t>redis</a:t>
                      </a:r>
                      <a:r>
                        <a:rPr lang="zh-CN" altLang="en-US" sz="1000">
                          <a:latin typeface="宋体" charset="0"/>
                          <a:ea typeface="宋体" charset="0"/>
                        </a:rPr>
                        <a:t>等其他方案</a:t>
                      </a:r>
                      <a:r>
                        <a:rPr lang="zh-CN" altLang="en-US" sz="1000">
                          <a:latin typeface="宋体" charset="0"/>
                          <a:ea typeface="宋体" charset="0"/>
                        </a:rPr>
                        <a:t>替代</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走</a:t>
                      </a:r>
                      <a:r>
                        <a:rPr lang="en-US" altLang="zh-CN" sz="1000">
                          <a:latin typeface="宋体" charset="0"/>
                          <a:ea typeface="宋体" charset="0"/>
                        </a:rPr>
                        <a:t>explain</a:t>
                      </a:r>
                      <a:r>
                        <a:rPr lang="zh-CN" altLang="en-US" sz="1000">
                          <a:latin typeface="宋体" charset="0"/>
                          <a:ea typeface="宋体" charset="0"/>
                        </a:rPr>
                        <a:t>分析，提前</a:t>
                      </a:r>
                      <a:r>
                        <a:rPr lang="zh-CN" altLang="en-US" sz="1000">
                          <a:latin typeface="宋体" charset="0"/>
                          <a:ea typeface="宋体" charset="0"/>
                        </a:rPr>
                        <a:t>预防</a:t>
                      </a:r>
                      <a:endParaRPr lang="zh-CN" altLang="en-US" sz="1000">
                        <a:latin typeface="宋体" charset="0"/>
                        <a:ea typeface="宋体" charset="0"/>
                      </a:endParaRPr>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分库</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91884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考虑分库不分表，分库可以解决数据量和性能的问题，分表只能解决数据量的</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能用归档解决的，就不要</a:t>
                      </a:r>
                      <a:r>
                        <a:rPr lang="zh-CN" altLang="en-US" sz="1000">
                          <a:latin typeface="宋体" charset="0"/>
                          <a:ea typeface="宋体" charset="0"/>
                        </a:rPr>
                        <a:t>分库分表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分库之后的分布式事务，建议采用最终一致性解决方案，</a:t>
                      </a:r>
                      <a:r>
                        <a:rPr lang="en-US" altLang="zh-CN" sz="1000">
                          <a:latin typeface="宋体" charset="0"/>
                          <a:ea typeface="宋体" charset="0"/>
                        </a:rPr>
                        <a:t>2PC/3PC</a:t>
                      </a:r>
                      <a:r>
                        <a:rPr lang="zh-CN" altLang="en-US" sz="1000">
                          <a:latin typeface="宋体" charset="0"/>
                          <a:ea typeface="宋体" charset="0"/>
                        </a:rPr>
                        <a:t>（</a:t>
                      </a:r>
                      <a:r>
                        <a:rPr lang="en-US" altLang="zh-CN" sz="1000">
                          <a:latin typeface="宋体" charset="0"/>
                          <a:ea typeface="宋体" charset="0"/>
                        </a:rPr>
                        <a:t>paxos/raft</a:t>
                      </a:r>
                      <a:r>
                        <a:rPr lang="zh-CN" altLang="en-US" sz="1000">
                          <a:latin typeface="宋体" charset="0"/>
                          <a:ea typeface="宋体" charset="0"/>
                        </a:rPr>
                        <a:t>）性能</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能使用读写分离解决的尽量不分库不分表，一主多从，集联</a:t>
                      </a:r>
                      <a:r>
                        <a:rPr lang="zh-CN" altLang="en-US" sz="1000">
                          <a:latin typeface="宋体" charset="0"/>
                          <a:ea typeface="宋体" charset="0"/>
                        </a:rPr>
                        <a:t>模式；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有先采用客户端分片，再次</a:t>
                      </a:r>
                      <a:r>
                        <a:rPr lang="zh-CN" altLang="en-US" sz="1000">
                          <a:latin typeface="宋体" charset="0"/>
                          <a:ea typeface="宋体" charset="0"/>
                        </a:rPr>
                        <a:t>服务端；</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单库的容量请按照</a:t>
                      </a:r>
                      <a:r>
                        <a:rPr lang="en-US" altLang="zh-CN" sz="1000">
                          <a:latin typeface="宋体" charset="0"/>
                          <a:ea typeface="宋体" charset="0"/>
                        </a:rPr>
                        <a:t>3k TPS</a:t>
                      </a:r>
                      <a:r>
                        <a:rPr lang="zh-CN" altLang="en-US" sz="1000">
                          <a:latin typeface="宋体" charset="0"/>
                          <a:ea typeface="宋体" charset="0"/>
                        </a:rPr>
                        <a:t>，</a:t>
                      </a:r>
                      <a:r>
                        <a:rPr lang="en-US" altLang="zh-CN" sz="1000">
                          <a:latin typeface="宋体" charset="0"/>
                          <a:ea typeface="宋体" charset="0"/>
                        </a:rPr>
                        <a:t>1w QPS</a:t>
                      </a:r>
                      <a:r>
                        <a:rPr lang="zh-CN" altLang="en-US" sz="1000">
                          <a:latin typeface="宋体" charset="0"/>
                          <a:ea typeface="宋体" charset="0"/>
                        </a:rPr>
                        <a:t>评估集群容量；做好</a:t>
                      </a:r>
                      <a:r>
                        <a:rPr lang="zh-CN" altLang="en-US" sz="1000">
                          <a:latin typeface="宋体" charset="0"/>
                          <a:ea typeface="宋体" charset="0"/>
                        </a:rPr>
                        <a:t>预留；</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请按照流量较大的业务接口维度进行分库分表；涉及到数据聚合实现，合理使用</a:t>
                      </a:r>
                      <a:r>
                        <a:rPr lang="en-US" altLang="zh-CN" sz="1000">
                          <a:latin typeface="宋体" charset="0"/>
                          <a:ea typeface="宋体" charset="0"/>
                        </a:rPr>
                        <a:t>ES</a:t>
                      </a:r>
                      <a:r>
                        <a:rPr lang="zh-CN" altLang="en-US" sz="1000">
                          <a:latin typeface="宋体" charset="0"/>
                          <a:ea typeface="宋体" charset="0"/>
                        </a:rPr>
                        <a:t>和</a:t>
                      </a:r>
                      <a:r>
                        <a:rPr lang="en-US" altLang="zh-CN" sz="1000">
                          <a:latin typeface="宋体" charset="0"/>
                          <a:ea typeface="宋体" charset="0"/>
                        </a:rPr>
                        <a:t>Hadoop</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01549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磁盘物理</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页面</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932815" y="1254760"/>
            <a:ext cx="1529715" cy="37528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932815" y="167640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32815" y="213423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32815" y="277368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2815" y="345884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32815" y="414401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2815" y="4605655"/>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15060" y="130810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header</a:t>
            </a:r>
            <a:endParaRPr lang="en-US" altLang="zh-CN" sz="1400">
              <a:latin typeface="Arial Regular" panose="020B0604020202020204" charset="0"/>
              <a:cs typeface="Arial Regular" panose="020B0604020202020204" charset="0"/>
            </a:endParaRPr>
          </a:p>
        </p:txBody>
      </p:sp>
      <p:sp>
        <p:nvSpPr>
          <p:cNvPr id="12" name="文本框 11"/>
          <p:cNvSpPr txBox="1"/>
          <p:nvPr/>
        </p:nvSpPr>
        <p:spPr>
          <a:xfrm>
            <a:off x="1106170" y="1781810"/>
            <a:ext cx="118300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page header</a:t>
            </a:r>
            <a:endParaRPr lang="en-US" altLang="zh-CN" sz="1400">
              <a:latin typeface="Arial Regular" panose="020B0604020202020204" charset="0"/>
              <a:cs typeface="Arial Regular" panose="020B0604020202020204" charset="0"/>
            </a:endParaRPr>
          </a:p>
        </p:txBody>
      </p:sp>
      <p:sp>
        <p:nvSpPr>
          <p:cNvPr id="13" name="文本框 12"/>
          <p:cNvSpPr txBox="1"/>
          <p:nvPr/>
        </p:nvSpPr>
        <p:spPr>
          <a:xfrm>
            <a:off x="1171575" y="2193925"/>
            <a:ext cx="1022985" cy="521970"/>
          </a:xfrm>
          <a:prstGeom prst="rect">
            <a:avLst/>
          </a:prstGeom>
          <a:noFill/>
        </p:spPr>
        <p:txBody>
          <a:bodyPr wrap="none" rtlCol="0">
            <a:spAutoFit/>
          </a:bodyPr>
          <a:p>
            <a:pPr algn="l"/>
            <a:r>
              <a:rPr lang="en-US" altLang="zh-CN" sz="1400">
                <a:latin typeface="Arial Regular" panose="020B0604020202020204" charset="0"/>
                <a:cs typeface="Arial Regular" panose="020B0604020202020204" charset="0"/>
              </a:rPr>
              <a:t>infimum</a:t>
            </a:r>
            <a:endParaRPr lang="en-US" altLang="zh-CN" sz="1400">
              <a:latin typeface="Arial Regular" panose="020B0604020202020204" charset="0"/>
              <a:cs typeface="Arial Regular" panose="020B0604020202020204" charset="0"/>
            </a:endParaRPr>
          </a:p>
          <a:p>
            <a:pPr algn="l"/>
            <a:r>
              <a:rPr lang="en-US" altLang="zh-CN" sz="1400">
                <a:latin typeface="Arial Regular" panose="020B0604020202020204" charset="0"/>
                <a:cs typeface="Arial Regular" panose="020B0604020202020204" charset="0"/>
              </a:rPr>
              <a:t>supremum</a:t>
            </a:r>
            <a:endParaRPr lang="en-US" altLang="zh-CN" sz="1400">
              <a:latin typeface="Arial Regular" panose="020B0604020202020204" charset="0"/>
              <a:cs typeface="Arial Regular" panose="020B0604020202020204" charset="0"/>
            </a:endParaRPr>
          </a:p>
        </p:txBody>
      </p:sp>
      <p:sp>
        <p:nvSpPr>
          <p:cNvPr id="15" name="文本框 14"/>
          <p:cNvSpPr txBox="1"/>
          <p:nvPr/>
        </p:nvSpPr>
        <p:spPr>
          <a:xfrm>
            <a:off x="1171575" y="3007995"/>
            <a:ext cx="925195" cy="306705"/>
          </a:xfrm>
          <a:prstGeom prst="rect">
            <a:avLst/>
          </a:prstGeom>
          <a:noFill/>
        </p:spPr>
        <p:txBody>
          <a:bodyPr wrap="none" rtlCol="0">
            <a:spAutoFit/>
          </a:bodyPr>
          <a:p>
            <a:r>
              <a:rPr lang="en-US" altLang="zh-CN" sz="1400">
                <a:solidFill>
                  <a:srgbClr val="FF0000"/>
                </a:solidFill>
                <a:latin typeface="Arial Regular" panose="020B0604020202020204" charset="0"/>
                <a:cs typeface="Arial Regular" panose="020B0604020202020204" charset="0"/>
              </a:rPr>
              <a:t>user data</a:t>
            </a:r>
            <a:endParaRPr lang="en-US" altLang="zh-CN" sz="1400">
              <a:solidFill>
                <a:srgbClr val="FF0000"/>
              </a:solidFill>
              <a:latin typeface="Arial Regular" panose="020B0604020202020204" charset="0"/>
              <a:cs typeface="Arial Regular" panose="020B0604020202020204" charset="0"/>
            </a:endParaRPr>
          </a:p>
        </p:txBody>
      </p:sp>
      <p:sp>
        <p:nvSpPr>
          <p:cNvPr id="16" name="文本框 15"/>
          <p:cNvSpPr txBox="1"/>
          <p:nvPr/>
        </p:nvSpPr>
        <p:spPr>
          <a:xfrm>
            <a:off x="1171575" y="371094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free </a:t>
            </a:r>
            <a:r>
              <a:rPr lang="en-US" altLang="zh-CN" sz="1400">
                <a:latin typeface="Arial Regular" panose="020B0604020202020204" charset="0"/>
                <a:cs typeface="Arial Regular" panose="020B0604020202020204" charset="0"/>
              </a:rPr>
              <a:t>space</a:t>
            </a:r>
            <a:endParaRPr lang="en-US" altLang="zh-CN" sz="1400">
              <a:latin typeface="Arial Regular" panose="020B0604020202020204" charset="0"/>
              <a:cs typeface="Arial Regular" panose="020B0604020202020204" charset="0"/>
            </a:endParaRPr>
          </a:p>
        </p:txBody>
      </p:sp>
      <p:sp>
        <p:nvSpPr>
          <p:cNvPr id="17" name="文本框 16"/>
          <p:cNvSpPr txBox="1"/>
          <p:nvPr/>
        </p:nvSpPr>
        <p:spPr>
          <a:xfrm>
            <a:off x="1115060" y="4221480"/>
            <a:ext cx="1310640" cy="306705"/>
          </a:xfrm>
          <a:prstGeom prst="rect">
            <a:avLst/>
          </a:prstGeom>
          <a:noFill/>
        </p:spPr>
        <p:txBody>
          <a:bodyPr wrap="square" rtlCol="0">
            <a:spAutoFit/>
          </a:bodyPr>
          <a:p>
            <a:r>
              <a:rPr lang="en-US" altLang="zh-CN" sz="1400">
                <a:latin typeface="Arial Regular" panose="020B0604020202020204" charset="0"/>
                <a:cs typeface="Arial Regular" panose="020B0604020202020204" charset="0"/>
              </a:rPr>
              <a:t>page </a:t>
            </a:r>
            <a:r>
              <a:rPr lang="en-US" altLang="zh-CN" sz="1400">
                <a:latin typeface="Arial Regular" panose="020B0604020202020204" charset="0"/>
                <a:cs typeface="Arial Regular" panose="020B0604020202020204" charset="0"/>
              </a:rPr>
              <a:t>directory</a:t>
            </a:r>
            <a:endParaRPr lang="en-US" altLang="zh-CN" sz="1400">
              <a:latin typeface="Arial Regular" panose="020B0604020202020204" charset="0"/>
              <a:cs typeface="Arial Regular" panose="020B0604020202020204" charset="0"/>
            </a:endParaRPr>
          </a:p>
        </p:txBody>
      </p:sp>
      <p:sp>
        <p:nvSpPr>
          <p:cNvPr id="18" name="文本框 17"/>
          <p:cNvSpPr txBox="1"/>
          <p:nvPr/>
        </p:nvSpPr>
        <p:spPr>
          <a:xfrm>
            <a:off x="1260475" y="4679315"/>
            <a:ext cx="84518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a:t>
            </a:r>
            <a:r>
              <a:rPr lang="en-US" altLang="zh-CN" sz="1400">
                <a:latin typeface="Arial Regular" panose="020B0604020202020204" charset="0"/>
                <a:cs typeface="Arial Regular" panose="020B0604020202020204" charset="0"/>
              </a:rPr>
              <a:t>tailer</a:t>
            </a:r>
            <a:endParaRPr lang="en-US" altLang="zh-CN" sz="1400">
              <a:latin typeface="Arial Regular" panose="020B0604020202020204" charset="0"/>
              <a:cs typeface="Arial Regular" panose="020B0604020202020204" charset="0"/>
            </a:endParaRPr>
          </a:p>
        </p:txBody>
      </p:sp>
      <p:sp>
        <p:nvSpPr>
          <p:cNvPr id="19" name="文本框 18"/>
          <p:cNvSpPr txBox="1"/>
          <p:nvPr/>
        </p:nvSpPr>
        <p:spPr>
          <a:xfrm>
            <a:off x="2619375" y="1308100"/>
            <a:ext cx="45834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38</a:t>
            </a:r>
            <a:r>
              <a:rPr lang="zh-CN" altLang="en-US" sz="900">
                <a:latin typeface="SimSong Regular" panose="02020300000000000000" charset="-122"/>
                <a:ea typeface="SimSong Regular" panose="02020300000000000000" charset="-122"/>
                <a:cs typeface="SimSong Regular" panose="02020300000000000000" charset="-122"/>
              </a:rPr>
              <a:t>个字节，包括：页类型字段，</a:t>
            </a:r>
            <a:r>
              <a:rPr lang="en-US" altLang="zh-CN" sz="900">
                <a:latin typeface="SimSong Regular" panose="02020300000000000000" charset="-122"/>
                <a:ea typeface="SimSong Regular" panose="02020300000000000000" charset="-122"/>
                <a:cs typeface="SimSong Regular" panose="02020300000000000000" charset="-122"/>
              </a:rPr>
              <a:t>checksum</a:t>
            </a:r>
            <a:r>
              <a:rPr lang="zh-CN" altLang="en-US" sz="900">
                <a:latin typeface="SimSong Regular" panose="02020300000000000000" charset="-122"/>
                <a:ea typeface="SimSong Regular" panose="02020300000000000000" charset="-122"/>
                <a:cs typeface="SimSong Regular" panose="02020300000000000000" charset="-122"/>
              </a:rPr>
              <a:t>，</a:t>
            </a:r>
            <a:r>
              <a:rPr lang="en-US" altLang="zh-CN" sz="900">
                <a:latin typeface="SimSong Regular" panose="02020300000000000000" charset="-122"/>
                <a:ea typeface="SimSong Regular" panose="02020300000000000000" charset="-122"/>
                <a:cs typeface="SimSong Regular" panose="02020300000000000000" charset="-122"/>
              </a:rPr>
              <a:t>LSN</a:t>
            </a:r>
            <a:r>
              <a:rPr lang="zh-CN" altLang="en-US" sz="900">
                <a:latin typeface="SimSong Regular" panose="02020300000000000000" charset="-122"/>
                <a:ea typeface="SimSong Regular" panose="02020300000000000000" charset="-122"/>
                <a:cs typeface="SimSong Regular" panose="02020300000000000000" charset="-122"/>
              </a:rPr>
              <a:t>，双向链表指针，所在的表空间</a:t>
            </a:r>
            <a:r>
              <a:rPr lang="en-US" altLang="zh-CN" sz="900">
                <a:latin typeface="SimSong Regular" panose="02020300000000000000" charset="-122"/>
                <a:ea typeface="SimSong Regular" panose="02020300000000000000" charset="-122"/>
                <a:cs typeface="SimSong Regular" panose="02020300000000000000" charset="-122"/>
              </a:rPr>
              <a:t>id</a:t>
            </a:r>
            <a:r>
              <a:rPr lang="zh-CN" altLang="en-US" sz="900">
                <a:latin typeface="SimSong Regular" panose="02020300000000000000" charset="-122"/>
                <a:ea typeface="SimSong Regular" panose="02020300000000000000" charset="-122"/>
                <a:cs typeface="SimSong Regular" panose="02020300000000000000" charset="-122"/>
              </a:rPr>
              <a:t>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0" name="文本框 19"/>
          <p:cNvSpPr txBox="1"/>
          <p:nvPr/>
        </p:nvSpPr>
        <p:spPr>
          <a:xfrm>
            <a:off x="2619375" y="1781810"/>
            <a:ext cx="52120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56</a:t>
            </a:r>
            <a:r>
              <a:rPr lang="zh-CN" altLang="en-US" sz="900">
                <a:latin typeface="SimSong Regular" panose="02020300000000000000" charset="-122"/>
                <a:ea typeface="SimSong Regular" panose="02020300000000000000" charset="-122"/>
                <a:cs typeface="SimSong Regular" panose="02020300000000000000" charset="-122"/>
              </a:rPr>
              <a:t>个字节，数据页的状态以及控制信息，比如</a:t>
            </a:r>
            <a:r>
              <a:rPr lang="en-US" altLang="zh-CN" sz="900">
                <a:latin typeface="SimSong Regular" panose="02020300000000000000" charset="-122"/>
                <a:ea typeface="SimSong Regular" panose="02020300000000000000" charset="-122"/>
                <a:cs typeface="SimSong Regular" panose="02020300000000000000" charset="-122"/>
              </a:rPr>
              <a:t>page directory</a:t>
            </a:r>
            <a:r>
              <a:rPr lang="zh-CN" altLang="en-US" sz="900">
                <a:latin typeface="SimSong Regular" panose="02020300000000000000" charset="-122"/>
                <a:ea typeface="SimSong Regular" panose="02020300000000000000" charset="-122"/>
                <a:cs typeface="SimSong Regular" panose="02020300000000000000" charset="-122"/>
              </a:rPr>
              <a:t>的</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的数量</a:t>
            </a:r>
            <a:r>
              <a:rPr lang="zh-CN" altLang="en-US" sz="900">
                <a:latin typeface="SimSong Regular" panose="02020300000000000000" charset="-122"/>
                <a:ea typeface="SimSong Regular" panose="02020300000000000000" charset="-122"/>
                <a:cs typeface="SimSong Regular" panose="02020300000000000000" charset="-122"/>
              </a:rPr>
              <a:t>以及数据的首地址等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1" name="文本框 20"/>
          <p:cNvSpPr txBox="1"/>
          <p:nvPr/>
        </p:nvSpPr>
        <p:spPr>
          <a:xfrm>
            <a:off x="2619375" y="2339975"/>
            <a:ext cx="3383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26</a:t>
            </a:r>
            <a:r>
              <a:rPr lang="zh-CN" altLang="en-US" sz="900">
                <a:latin typeface="SimSong Regular" panose="02020300000000000000" charset="-122"/>
                <a:ea typeface="SimSong Regular" panose="02020300000000000000" charset="-122"/>
                <a:cs typeface="SimSong Regular" panose="02020300000000000000" charset="-122"/>
              </a:rPr>
              <a:t>个字节，两个虚拟行记录，用于标识页的边界；最大和</a:t>
            </a:r>
            <a:r>
              <a:rPr lang="zh-CN" altLang="en-US" sz="900">
                <a:latin typeface="SimSong Regular" panose="02020300000000000000" charset="-122"/>
                <a:ea typeface="SimSong Regular" panose="02020300000000000000" charset="-122"/>
                <a:cs typeface="SimSong Regular" panose="02020300000000000000" charset="-122"/>
              </a:rPr>
              <a:t>最小；</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2" name="文本框 21"/>
          <p:cNvSpPr txBox="1"/>
          <p:nvPr/>
        </p:nvSpPr>
        <p:spPr>
          <a:xfrm>
            <a:off x="2619375" y="3062605"/>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实际数据，</a:t>
            </a:r>
            <a:r>
              <a:rPr lang="zh-CN" altLang="en-US" sz="900">
                <a:latin typeface="SimSong Regular" panose="02020300000000000000" charset="-122"/>
                <a:ea typeface="SimSong Regular" panose="02020300000000000000" charset="-122"/>
                <a:cs typeface="SimSong Regular" panose="02020300000000000000" charset="-122"/>
              </a:rPr>
              <a:t>数据区；</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3" name="文本框 22"/>
          <p:cNvSpPr txBox="1"/>
          <p:nvPr/>
        </p:nvSpPr>
        <p:spPr>
          <a:xfrm>
            <a:off x="2619375" y="3749040"/>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页内尚未使用的</a:t>
            </a:r>
            <a:r>
              <a:rPr lang="zh-CN" altLang="en-US" sz="900">
                <a:latin typeface="SimSong Regular" panose="02020300000000000000" charset="-122"/>
                <a:ea typeface="SimSong Regular" panose="02020300000000000000" charset="-122"/>
                <a:cs typeface="SimSong Regular" panose="02020300000000000000" charset="-122"/>
              </a:rPr>
              <a:t>空间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4" name="文本框 23"/>
          <p:cNvSpPr txBox="1"/>
          <p:nvPr/>
        </p:nvSpPr>
        <p:spPr>
          <a:xfrm>
            <a:off x="2619375" y="4281170"/>
            <a:ext cx="60693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页目录，对</a:t>
            </a:r>
            <a:r>
              <a:rPr lang="en-US" altLang="zh-CN" sz="900">
                <a:latin typeface="SimSong Regular" panose="02020300000000000000" charset="-122"/>
                <a:ea typeface="SimSong Regular" panose="02020300000000000000" charset="-122"/>
                <a:cs typeface="SimSong Regular" panose="02020300000000000000" charset="-122"/>
              </a:rPr>
              <a:t>user record</a:t>
            </a:r>
            <a:r>
              <a:rPr lang="zh-CN" altLang="en-US" sz="900">
                <a:latin typeface="SimSong Regular" panose="02020300000000000000" charset="-122"/>
                <a:ea typeface="SimSong Regular" panose="02020300000000000000" charset="-122"/>
                <a:cs typeface="SimSong Regular" panose="02020300000000000000" charset="-122"/>
              </a:rPr>
              <a:t>进行分组，通过类似于跳跃表的方式组织，我们称之为</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数组，通过二分查找提升寻址</a:t>
            </a:r>
            <a:r>
              <a:rPr lang="zh-CN" altLang="en-US" sz="900">
                <a:latin typeface="SimSong Regular" panose="02020300000000000000" charset="-122"/>
                <a:ea typeface="SimSong Regular" panose="02020300000000000000" charset="-122"/>
                <a:cs typeface="SimSong Regular" panose="02020300000000000000" charset="-122"/>
              </a:rPr>
              <a:t>效率</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5" name="文本框 24"/>
          <p:cNvSpPr txBox="1"/>
          <p:nvPr/>
        </p:nvSpPr>
        <p:spPr>
          <a:xfrm>
            <a:off x="2619375" y="4756150"/>
            <a:ext cx="34975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8</a:t>
            </a:r>
            <a:r>
              <a:rPr lang="zh-CN" altLang="en-US" sz="900">
                <a:latin typeface="SimSong Regular" panose="02020300000000000000" charset="-122"/>
                <a:ea typeface="SimSong Regular" panose="02020300000000000000" charset="-122"/>
                <a:cs typeface="SimSong Regular" panose="02020300000000000000" charset="-122"/>
              </a:rPr>
              <a:t>字节，存放校验位，数据是否完整，</a:t>
            </a:r>
            <a:r>
              <a:rPr lang="en-US" altLang="zh-CN" sz="900">
                <a:latin typeface="SimSong Regular" panose="02020300000000000000" charset="-122"/>
                <a:ea typeface="SimSong Regular" panose="02020300000000000000" charset="-122"/>
                <a:cs typeface="SimSong Regular" panose="02020300000000000000" charset="-122"/>
              </a:rPr>
              <a:t>checksum</a:t>
            </a:r>
            <a:r>
              <a:rPr lang="zh-CN" altLang="en-US" sz="900">
                <a:latin typeface="SimSong Regular" panose="02020300000000000000" charset="-122"/>
                <a:ea typeface="SimSong Regular" panose="02020300000000000000" charset="-122"/>
                <a:cs typeface="SimSong Regular" panose="02020300000000000000" charset="-122"/>
              </a:rPr>
              <a:t>和</a:t>
            </a:r>
            <a:r>
              <a:rPr lang="en-US" altLang="zh-CN" sz="900">
                <a:latin typeface="SimSong Regular" panose="02020300000000000000" charset="-122"/>
                <a:ea typeface="SimSong Regular" panose="02020300000000000000" charset="-122"/>
                <a:cs typeface="SimSong Regular" panose="02020300000000000000" charset="-122"/>
              </a:rPr>
              <a:t>LSN</a:t>
            </a:r>
            <a:r>
              <a:rPr lang="zh-CN" altLang="en-US" sz="900">
                <a:latin typeface="SimSong Regular" panose="02020300000000000000" charset="-122"/>
                <a:ea typeface="SimSong Regular" panose="02020300000000000000" charset="-122"/>
                <a:cs typeface="SimSong Regular" panose="02020300000000000000" charset="-122"/>
              </a:rPr>
              <a:t>和</a:t>
            </a:r>
            <a:r>
              <a:rPr lang="en-US" altLang="zh-CN" sz="900">
                <a:latin typeface="SimSong Regular" panose="02020300000000000000" charset="-122"/>
                <a:ea typeface="SimSong Regular" panose="02020300000000000000" charset="-122"/>
                <a:cs typeface="SimSong Regular" panose="02020300000000000000" charset="-122"/>
              </a:rPr>
              <a:t>header</a:t>
            </a:r>
            <a:r>
              <a:rPr lang="zh-CN" altLang="en-US" sz="900">
                <a:latin typeface="SimSong Regular" panose="02020300000000000000" charset="-122"/>
                <a:ea typeface="SimSong Regular" panose="02020300000000000000" charset="-122"/>
                <a:cs typeface="SimSong Regular" panose="02020300000000000000" charset="-122"/>
              </a:rPr>
              <a:t>一致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 name="文本框 1"/>
          <p:cNvSpPr txBox="1"/>
          <p:nvPr/>
        </p:nvSpPr>
        <p:spPr>
          <a:xfrm>
            <a:off x="3281045" y="573405"/>
            <a:ext cx="3888105" cy="337185"/>
          </a:xfrm>
          <a:prstGeom prst="rect">
            <a:avLst/>
          </a:prstGeom>
          <a:noFill/>
          <a:ln w="12700" cmpd="sng">
            <a:solidFill>
              <a:schemeClr val="tx1">
                <a:alpha val="6000"/>
              </a:schemeClr>
            </a:solidFill>
            <a:prstDash val="sysDot"/>
          </a:ln>
        </p:spPr>
        <p:txBody>
          <a:bodyPr wrap="square" rtlCol="0">
            <a:spAutoFit/>
          </a:bodyPr>
          <a:p>
            <a:r>
              <a:rPr lang="zh-CN" altLang="en-US" sz="1600">
                <a:latin typeface="宋体" charset="0"/>
                <a:ea typeface="宋体" charset="0"/>
              </a:rPr>
              <a:t>物理页最小</a:t>
            </a:r>
            <a:r>
              <a:rPr lang="zh-CN" altLang="en-US" sz="1600">
                <a:latin typeface="宋体" charset="0"/>
                <a:ea typeface="宋体" charset="0"/>
              </a:rPr>
              <a:t>单位，页内连续，页间离散</a:t>
            </a:r>
            <a:endParaRPr lang="zh-CN" altLang="en-US" sz="1600">
              <a:latin typeface="宋体" charset="0"/>
              <a:ea typeface="宋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1663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一个事务，处理的行数不能超过1000 rows/s；</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事务如果没有设置</a:t>
                      </a:r>
                      <a:r>
                        <a:rPr lang="en-US" altLang="zh-CN" sz="1000">
                          <a:latin typeface="宋体" charset="0"/>
                          <a:ea typeface="宋体" charset="0"/>
                        </a:rPr>
                        <a:t>auto-commit</a:t>
                      </a:r>
                      <a:r>
                        <a:rPr lang="zh-CN" altLang="en-US" sz="1000">
                          <a:latin typeface="宋体" charset="0"/>
                          <a:ea typeface="宋体" charset="0"/>
                        </a:rPr>
                        <a:t>，请及时</a:t>
                      </a:r>
                      <a:r>
                        <a:rPr lang="en-US" altLang="zh-CN" sz="1000">
                          <a:latin typeface="宋体" charset="0"/>
                          <a:ea typeface="宋体" charset="0"/>
                        </a:rPr>
                        <a:t>commit</a:t>
                      </a:r>
                      <a:r>
                        <a:rPr lang="zh-CN" altLang="en-US" sz="1000">
                          <a:latin typeface="宋体" charset="0"/>
                          <a:ea typeface="宋体" charset="0"/>
                        </a:rPr>
                        <a:t>释放</a:t>
                      </a:r>
                      <a:r>
                        <a:rPr lang="zh-CN" altLang="en-US" sz="1000">
                          <a:latin typeface="宋体" charset="0"/>
                          <a:ea typeface="宋体" charset="0"/>
                        </a:rPr>
                        <a:t>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并发下避免死锁，如果存在并发对相同对数据做DML，请按顺序操作，比如使用</a:t>
                      </a:r>
                      <a:r>
                        <a:rPr lang="en-US" altLang="zh-CN" sz="1000">
                          <a:latin typeface="宋体" charset="0"/>
                          <a:ea typeface="宋体" charset="0"/>
                        </a:rPr>
                        <a:t>kafka</a:t>
                      </a:r>
                      <a:r>
                        <a:rPr lang="zh-CN" altLang="en-US" sz="1000">
                          <a:latin typeface="宋体" charset="0"/>
                          <a:ea typeface="宋体" charset="0"/>
                        </a:rPr>
                        <a:t>，尽量让同一个订单落在同一个</a:t>
                      </a:r>
                      <a:r>
                        <a:rPr lang="en-US" altLang="zh-CN" sz="1000">
                          <a:latin typeface="宋体" charset="0"/>
                          <a:ea typeface="宋体" charset="0"/>
                        </a:rPr>
                        <a:t>partition</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在高并发下，尽量不要使用分布式事务，建议采用最终一致性方案</a:t>
                      </a:r>
                      <a:r>
                        <a:rPr lang="zh-CN" altLang="en-US" sz="1000">
                          <a:latin typeface="宋体" charset="0"/>
                          <a:ea typeface="宋体" charset="0"/>
                        </a:rPr>
                        <a:t>确保；</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Spring</a:t>
                      </a:r>
                      <a:r>
                        <a:rPr lang="zh-CN" altLang="en-US" sz="1000">
                          <a:latin typeface="宋体" charset="0"/>
                          <a:ea typeface="宋体" charset="0"/>
                        </a:rPr>
                        <a:t>事务传播级别，禁止使用</a:t>
                      </a:r>
                      <a:r>
                        <a:rPr lang="en-US" altLang="zh-CN" sz="1000">
                          <a:latin typeface="宋体" charset="0"/>
                          <a:ea typeface="宋体" charset="0"/>
                        </a:rPr>
                        <a:t>REQUIRED_NEW</a:t>
                      </a:r>
                      <a:r>
                        <a:rPr lang="zh-CN" altLang="en-US" sz="1000">
                          <a:latin typeface="宋体" charset="0"/>
                          <a:ea typeface="宋体" charset="0"/>
                        </a:rPr>
                        <a:t>，死锁</a:t>
                      </a:r>
                      <a:r>
                        <a:rPr lang="zh-CN" altLang="en-US" sz="1000">
                          <a:latin typeface="宋体" charset="0"/>
                          <a:ea typeface="宋体" charset="0"/>
                        </a:rPr>
                        <a:t>可能；</a:t>
                      </a:r>
                      <a:endParaRPr lang="zh-CN" altLang="en-US" sz="1000">
                        <a:latin typeface="宋体" charset="0"/>
                        <a:ea typeface="宋体" charset="0"/>
                      </a:endParaRPr>
                    </a:p>
                    <a:p>
                      <a:pPr algn="l">
                        <a:buNone/>
                      </a:pPr>
                      <a:r>
                        <a:rPr lang="zh-CN" altLang="en-US" sz="1000">
                          <a:latin typeface="宋体" charset="0"/>
                          <a:ea typeface="宋体" charset="0"/>
                        </a:rPr>
                        <a:t>外层事务A对记录record加了写锁，外层事务调用了 requires_new 声明的内层事务B，内层事务B也对record申请加锁请求；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事务隔离级别建议使用</a:t>
                      </a:r>
                      <a:r>
                        <a:rPr lang="en-US" altLang="zh-CN" sz="1000">
                          <a:latin typeface="宋体" charset="0"/>
                          <a:ea typeface="宋体" charset="0"/>
                        </a:rPr>
                        <a:t>RC，</a:t>
                      </a:r>
                      <a:r>
                        <a:rPr lang="zh-CN" altLang="en-US" sz="1000">
                          <a:latin typeface="宋体" charset="0"/>
                          <a:ea typeface="宋体" charset="0"/>
                        </a:rPr>
                        <a:t>默认</a:t>
                      </a:r>
                      <a:r>
                        <a:rPr lang="en-US" altLang="zh-CN" sz="1000">
                          <a:latin typeface="宋体" charset="0"/>
                          <a:ea typeface="宋体" charset="0"/>
                        </a:rPr>
                        <a:t>RR</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45097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作为主键，防止插入数据时</a:t>
                      </a:r>
                      <a:r>
                        <a:rPr lang="zh-CN" altLang="en-US" sz="1000">
                          <a:latin typeface="宋体" charset="0"/>
                          <a:ea typeface="宋体" charset="0"/>
                        </a:rPr>
                        <a:t>产生页</a:t>
                      </a:r>
                      <a:r>
                        <a:rPr lang="zh-CN" altLang="en-US" sz="1000">
                          <a:latin typeface="宋体" charset="0"/>
                          <a:ea typeface="宋体" charset="0"/>
                        </a:rPr>
                        <a:t>分裂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将区分度较高的字段建</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order by</a:t>
                      </a:r>
                      <a:r>
                        <a:rPr lang="zh-CN" altLang="en-US" sz="1000">
                          <a:latin typeface="宋体" charset="0"/>
                          <a:ea typeface="宋体" charset="0"/>
                        </a:rPr>
                        <a:t>和</a:t>
                      </a:r>
                      <a:r>
                        <a:rPr lang="en-US" altLang="zh-CN" sz="1000">
                          <a:latin typeface="宋体" charset="0"/>
                          <a:ea typeface="宋体" charset="0"/>
                        </a:rPr>
                        <a:t>group by</a:t>
                      </a:r>
                      <a:r>
                        <a:rPr lang="zh-CN" altLang="en-US" sz="1000">
                          <a:latin typeface="宋体" charset="0"/>
                          <a:ea typeface="宋体" charset="0"/>
                        </a:rPr>
                        <a:t>之后的字段使用</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防止索引失效，</a:t>
                      </a:r>
                      <a:r>
                        <a:rPr lang="en-US" altLang="zh-CN" sz="1000">
                          <a:latin typeface="宋体" charset="0"/>
                          <a:ea typeface="宋体" charset="0"/>
                        </a:rPr>
                        <a:t>or,in,like</a:t>
                      </a:r>
                      <a:r>
                        <a:rPr lang="zh-CN" altLang="en-US" sz="1000">
                          <a:latin typeface="宋体" charset="0"/>
                          <a:ea typeface="宋体" charset="0"/>
                        </a:rPr>
                        <a:t>以及函数</a:t>
                      </a:r>
                      <a:r>
                        <a:rPr lang="zh-CN" altLang="en-US" sz="1000">
                          <a:latin typeface="宋体" charset="0"/>
                          <a:ea typeface="宋体" charset="0"/>
                        </a:rPr>
                        <a:t>等；</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尽量避免建立冗余索引，利用好联合索引，索引多了影响写入</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合理利用覆盖索引，避免回</a:t>
                      </a:r>
                      <a:r>
                        <a:rPr lang="zh-CN" altLang="en-US" sz="1000">
                          <a:latin typeface="宋体" charset="0"/>
                          <a:ea typeface="宋体" charset="0"/>
                        </a:rPr>
                        <a:t>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避免深度分页，如果需要，可以走先</a:t>
                      </a:r>
                      <a:r>
                        <a:rPr lang="zh-CN" altLang="en-US" sz="1000">
                          <a:latin typeface="宋体" charset="0"/>
                          <a:ea typeface="宋体" charset="0"/>
                        </a:rPr>
                        <a:t>扫描覆盖索引等</a:t>
                      </a:r>
                      <a:r>
                        <a:rPr lang="zh-CN" altLang="en-US" sz="1000">
                          <a:latin typeface="宋体" charset="0"/>
                          <a:ea typeface="宋体" charset="0"/>
                        </a:rPr>
                        <a:t>方案；</a:t>
                      </a:r>
                      <a:endParaRPr lang="zh-CN" altLang="en-US" sz="1000">
                        <a:latin typeface="宋体" charset="0"/>
                        <a:ea typeface="宋体" charset="0"/>
                      </a:endParaRPr>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约束</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6362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表结构设计满足三范</a:t>
                      </a:r>
                      <a:r>
                        <a:rPr lang="zh-CN" altLang="en-US" sz="1000">
                          <a:latin typeface="宋体" charset="0"/>
                          <a:ea typeface="宋体" charset="0"/>
                        </a:rPr>
                        <a:t>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主键的内容不能</a:t>
                      </a:r>
                      <a:r>
                        <a:rPr lang="zh-CN" altLang="en-US" sz="1000">
                          <a:latin typeface="宋体" charset="0"/>
                          <a:ea typeface="宋体" charset="0"/>
                        </a:rPr>
                        <a:t>被修改</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外键约束一般不在数据库上创建，只表达一个逻辑的概念，由程序控制</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因为引用字段需要创建索引，否则会产生全表扫描（查询</a:t>
                      </a:r>
                      <a:r>
                        <a:rPr lang="zh-CN" altLang="en-US" sz="1000">
                          <a:solidFill>
                            <a:srgbClr val="FF0000"/>
                          </a:solidFill>
                          <a:latin typeface="宋体" charset="0"/>
                          <a:ea typeface="宋体" charset="0"/>
                        </a:rPr>
                        <a:t>需求），索引增加存储开销；</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3868420" y="1758315"/>
            <a:ext cx="3327400" cy="92202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5400">
                <a:solidFill>
                  <a:srgbClr val="44546B"/>
                </a:solidFill>
                <a:latin typeface="宋体" charset="0"/>
                <a:ea typeface="宋体" charset="0"/>
                <a:sym typeface="汉仪旗黑-45S" panose="00020600040101010101" pitchFamily="18" charset="-122"/>
              </a:rPr>
              <a:t>感谢大家</a:t>
            </a:r>
            <a:endParaRPr lang="zh-CN" altLang="en-US" sz="5400">
              <a:solidFill>
                <a:srgbClr val="44546B"/>
              </a:solidFill>
              <a:latin typeface="宋体" charset="0"/>
              <a:ea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71005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页内数据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行</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89230" y="658495"/>
            <a:ext cx="8996680" cy="737235"/>
          </a:xfrm>
          <a:prstGeom prst="rect">
            <a:avLst/>
          </a:prstGeom>
          <a:noFill/>
        </p:spPr>
        <p:txBody>
          <a:bodyPr wrap="none" rtlCol="0">
            <a:spAutoFit/>
          </a:bodyPr>
          <a:p>
            <a:pPr algn="l"/>
            <a:r>
              <a:rPr lang="en-US" altLang="zh-CN" sz="1400">
                <a:latin typeface="SimSong Regular" panose="02020300000000000000" charset="-122"/>
                <a:ea typeface="SimSong Regular" panose="02020300000000000000" charset="-122"/>
                <a:cs typeface="SimSong Regular" panose="02020300000000000000" charset="-122"/>
              </a:rPr>
              <a:t>	</a:t>
            </a:r>
            <a:r>
              <a:rPr lang="zh-CN" altLang="en-US" sz="1400">
                <a:latin typeface="SimSong Regular" panose="02020300000000000000" charset="-122"/>
                <a:ea typeface="SimSong Regular" panose="02020300000000000000" charset="-122"/>
                <a:cs typeface="SimSong Regular" panose="02020300000000000000" charset="-122"/>
              </a:rPr>
              <a:t>设计了四种类型的行格式，包括</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Compact</a:t>
            </a:r>
            <a:r>
              <a:rPr lang="zh-CN" altLang="en-US" sz="1400">
                <a:solidFill>
                  <a:srgbClr val="FF0000"/>
                </a:solidFill>
                <a:latin typeface="SimSong Regular" panose="02020300000000000000" charset="-122"/>
                <a:ea typeface="SimSong Regular" panose="02020300000000000000" charset="-122"/>
                <a:cs typeface="SimSong Regular" panose="02020300000000000000" charset="-122"/>
              </a:rPr>
              <a:t>，</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Redundent</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前</a:t>
            </a:r>
            <a:r>
              <a:rPr lang="en-US" altLang="zh-CN" sz="1400">
                <a:latin typeface="SimSong Regular" panose="02020300000000000000" charset="-122"/>
                <a:ea typeface="SimSong Regular" panose="02020300000000000000" charset="-122"/>
                <a:cs typeface="SimSong Regular" panose="02020300000000000000" charset="-122"/>
              </a:rPr>
              <a:t>768</a:t>
            </a:r>
            <a:r>
              <a:rPr lang="zh-CN" altLang="en-US" sz="1400">
                <a:latin typeface="SimSong Regular" panose="02020300000000000000" charset="-122"/>
                <a:ea typeface="SimSong Regular" panose="02020300000000000000" charset="-122"/>
                <a:cs typeface="SimSong Regular" panose="02020300000000000000" charset="-122"/>
              </a:rPr>
              <a:t>字节存放可变长数据，</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字节存放行溢出指针，</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en-US" altLang="zh-CN" sz="1400">
                <a:latin typeface="SimSong Regular" panose="02020300000000000000" charset="-122"/>
                <a:ea typeface="SimSong Regular" panose="02020300000000000000" charset="-122"/>
                <a:cs typeface="SimSong Regular" panose="02020300000000000000" charset="-122"/>
              </a:rPr>
              <a:t>5.0</a:t>
            </a:r>
            <a:r>
              <a:rPr lang="zh-CN" altLang="en-US" sz="1400">
                <a:latin typeface="SimSong Regular" panose="02020300000000000000" charset="-122"/>
                <a:ea typeface="SimSong Regular" panose="02020300000000000000" charset="-122"/>
                <a:cs typeface="SimSong Regular" panose="02020300000000000000" charset="-122"/>
              </a:rPr>
              <a:t>之前</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5.7</a:t>
            </a:r>
            <a:r>
              <a:rPr lang="zh-CN" altLang="en-US" sz="1400">
                <a:latin typeface="SimSong Regular" panose="02020300000000000000" charset="-122"/>
                <a:ea typeface="SimSong Regular" panose="02020300000000000000" charset="-122"/>
                <a:cs typeface="SimSong Regular" panose="02020300000000000000" charset="-122"/>
              </a:rPr>
              <a:t>默认）和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存储可变字段采用完全行溢出的方式，</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个</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zh-CN" altLang="en-US" sz="1400">
                <a:latin typeface="SimSong Regular" panose="02020300000000000000" charset="-122"/>
                <a:ea typeface="SimSong Regular" panose="02020300000000000000" charset="-122"/>
                <a:cs typeface="SimSong Regular" panose="02020300000000000000" charset="-122"/>
              </a:rPr>
              <a:t>字节存放</a:t>
            </a:r>
            <a:r>
              <a:rPr lang="en-US" altLang="zh-CN" sz="1400">
                <a:latin typeface="SimSong Regular" panose="02020300000000000000" charset="-122"/>
                <a:ea typeface="SimSong Regular" panose="02020300000000000000" charset="-122"/>
                <a:cs typeface="SimSong Regular" panose="02020300000000000000" charset="-122"/>
              </a:rPr>
              <a:t>off-page</a:t>
            </a:r>
            <a:r>
              <a:rPr lang="zh-CN" altLang="en-US" sz="1400">
                <a:latin typeface="SimSong Regular" panose="02020300000000000000" charset="-122"/>
                <a:ea typeface="SimSong Regular" panose="02020300000000000000" charset="-122"/>
                <a:cs typeface="SimSong Regular" panose="02020300000000000000" charset="-122"/>
              </a:rPr>
              <a:t>指针），</a:t>
            </a:r>
            <a:r>
              <a:rPr lang="zh-CN" altLang="en-US" sz="1400">
                <a:latin typeface="SimSong Regular" panose="02020300000000000000" charset="-122"/>
                <a:ea typeface="SimSong Regular" panose="02020300000000000000" charset="-122"/>
                <a:cs typeface="SimSong Regular" panose="02020300000000000000" charset="-122"/>
                <a:sym typeface="+mn-ea"/>
              </a:rPr>
              <a:t>以</a:t>
            </a:r>
            <a:r>
              <a:rPr lang="en-US" altLang="zh-CN" sz="1400">
                <a:latin typeface="SimSong Regular" panose="02020300000000000000" charset="-122"/>
                <a:ea typeface="SimSong Regular" panose="02020300000000000000" charset="-122"/>
                <a:cs typeface="SimSong Regular" panose="02020300000000000000" charset="-122"/>
                <a:sym typeface="+mn-ea"/>
              </a:rPr>
              <a:t>Dynamic</a:t>
            </a:r>
            <a:r>
              <a:rPr lang="zh-CN" altLang="en-US" sz="1400">
                <a:latin typeface="SimSong Regular" panose="02020300000000000000" charset="-122"/>
                <a:ea typeface="SimSong Regular" panose="02020300000000000000" charset="-122"/>
                <a:cs typeface="SimSong Regular" panose="02020300000000000000" charset="-122"/>
                <a:sym typeface="+mn-ea"/>
              </a:rPr>
              <a:t>格式为例子；</a:t>
            </a:r>
            <a:endParaRPr lang="zh-CN" altLang="en-US" sz="1400">
              <a:latin typeface="SimSong Regular" panose="02020300000000000000" charset="-122"/>
              <a:ea typeface="SimSong Regular" panose="02020300000000000000" charset="-122"/>
              <a:cs typeface="SimSong Regular" panose="02020300000000000000" charset="-122"/>
            </a:endParaRPr>
          </a:p>
        </p:txBody>
      </p:sp>
      <p:sp>
        <p:nvSpPr>
          <p:cNvPr id="3" name="矩形 2"/>
          <p:cNvSpPr/>
          <p:nvPr/>
        </p:nvSpPr>
        <p:spPr>
          <a:xfrm>
            <a:off x="255270" y="2545080"/>
            <a:ext cx="8763000" cy="4603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4" name="直接连接符 3"/>
          <p:cNvCxnSpPr/>
          <p:nvPr/>
        </p:nvCxnSpPr>
        <p:spPr>
          <a:xfrm>
            <a:off x="103949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9481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09190" y="2542540"/>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3248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6626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0004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3067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2875" y="2545080"/>
            <a:ext cx="0" cy="4629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89835" y="2670175"/>
            <a:ext cx="761365" cy="229870"/>
          </a:xfrm>
          <a:prstGeom prst="rect">
            <a:avLst/>
          </a:prstGeom>
          <a:noFill/>
        </p:spPr>
        <p:txBody>
          <a:bodyPr wrap="none" rtlCol="0">
            <a:spAutoFit/>
          </a:bodyPr>
          <a:p>
            <a:r>
              <a:rPr lang="en-US" altLang="zh-CN" sz="900">
                <a:solidFill>
                  <a:srgbClr val="FF0000"/>
                </a:solidFill>
              </a:rPr>
              <a:t>DB_ROW_ID</a:t>
            </a:r>
            <a:endParaRPr lang="en-US" altLang="zh-CN" sz="900">
              <a:solidFill>
                <a:srgbClr val="FF0000"/>
              </a:solidFill>
            </a:endParaRPr>
          </a:p>
        </p:txBody>
      </p:sp>
      <p:sp>
        <p:nvSpPr>
          <p:cNvPr id="14" name="文本框 13"/>
          <p:cNvSpPr txBox="1"/>
          <p:nvPr/>
        </p:nvSpPr>
        <p:spPr>
          <a:xfrm>
            <a:off x="3463290" y="2670175"/>
            <a:ext cx="697865" cy="229870"/>
          </a:xfrm>
          <a:prstGeom prst="rect">
            <a:avLst/>
          </a:prstGeom>
          <a:noFill/>
        </p:spPr>
        <p:txBody>
          <a:bodyPr wrap="none" rtlCol="0">
            <a:spAutoFit/>
          </a:bodyPr>
          <a:p>
            <a:r>
              <a:rPr lang="en-US" altLang="zh-CN" sz="900">
                <a:solidFill>
                  <a:srgbClr val="FF0000"/>
                </a:solidFill>
              </a:rPr>
              <a:t>DB_TRX_ID</a:t>
            </a:r>
            <a:endParaRPr lang="en-US" altLang="zh-CN" sz="900">
              <a:solidFill>
                <a:srgbClr val="FF0000"/>
              </a:solidFill>
            </a:endParaRPr>
          </a:p>
        </p:txBody>
      </p:sp>
      <p:sp>
        <p:nvSpPr>
          <p:cNvPr id="15" name="文本框 14"/>
          <p:cNvSpPr txBox="1"/>
          <p:nvPr/>
        </p:nvSpPr>
        <p:spPr>
          <a:xfrm>
            <a:off x="4502785" y="2670175"/>
            <a:ext cx="838200" cy="229870"/>
          </a:xfrm>
          <a:prstGeom prst="rect">
            <a:avLst/>
          </a:prstGeom>
          <a:noFill/>
        </p:spPr>
        <p:txBody>
          <a:bodyPr wrap="none" rtlCol="0">
            <a:spAutoFit/>
          </a:bodyPr>
          <a:p>
            <a:r>
              <a:rPr lang="en-US" altLang="zh-CN" sz="900">
                <a:solidFill>
                  <a:srgbClr val="FF0000"/>
                </a:solidFill>
              </a:rPr>
              <a:t>DB_ROW_PTR</a:t>
            </a:r>
            <a:endParaRPr lang="en-US" altLang="zh-CN" sz="900">
              <a:solidFill>
                <a:srgbClr val="FF0000"/>
              </a:solidFill>
            </a:endParaRPr>
          </a:p>
        </p:txBody>
      </p:sp>
      <p:sp>
        <p:nvSpPr>
          <p:cNvPr id="16" name="文本框 15"/>
          <p:cNvSpPr txBox="1"/>
          <p:nvPr/>
        </p:nvSpPr>
        <p:spPr>
          <a:xfrm>
            <a:off x="5768340" y="2661920"/>
            <a:ext cx="301625" cy="229870"/>
          </a:xfrm>
          <a:prstGeom prst="rect">
            <a:avLst/>
          </a:prstGeom>
          <a:noFill/>
        </p:spPr>
        <p:txBody>
          <a:bodyPr wrap="none" rtlCol="0">
            <a:spAutoFit/>
          </a:bodyPr>
          <a:p>
            <a:r>
              <a:rPr lang="en-US" altLang="zh-CN" sz="900"/>
              <a:t>C0</a:t>
            </a:r>
            <a:endParaRPr lang="en-US" altLang="zh-CN" sz="900"/>
          </a:p>
        </p:txBody>
      </p:sp>
      <p:sp>
        <p:nvSpPr>
          <p:cNvPr id="17" name="文本框 16"/>
          <p:cNvSpPr txBox="1"/>
          <p:nvPr/>
        </p:nvSpPr>
        <p:spPr>
          <a:xfrm>
            <a:off x="7045960" y="2670175"/>
            <a:ext cx="301625" cy="229870"/>
          </a:xfrm>
          <a:prstGeom prst="rect">
            <a:avLst/>
          </a:prstGeom>
          <a:noFill/>
        </p:spPr>
        <p:txBody>
          <a:bodyPr wrap="none" rtlCol="0">
            <a:spAutoFit/>
          </a:bodyPr>
          <a:p>
            <a:r>
              <a:rPr lang="en-US" altLang="zh-CN" sz="900"/>
              <a:t>C1</a:t>
            </a:r>
            <a:endParaRPr lang="en-US" altLang="zh-CN" sz="900"/>
          </a:p>
        </p:txBody>
      </p:sp>
      <p:sp>
        <p:nvSpPr>
          <p:cNvPr id="18" name="文本框 17"/>
          <p:cNvSpPr txBox="1"/>
          <p:nvPr/>
        </p:nvSpPr>
        <p:spPr>
          <a:xfrm>
            <a:off x="8178165" y="2670175"/>
            <a:ext cx="492760" cy="229870"/>
          </a:xfrm>
          <a:prstGeom prst="rect">
            <a:avLst/>
          </a:prstGeom>
          <a:noFill/>
        </p:spPr>
        <p:txBody>
          <a:bodyPr wrap="none" rtlCol="0">
            <a:spAutoFit/>
          </a:bodyPr>
          <a:p>
            <a:r>
              <a:rPr lang="zh-CN" altLang="en-US" sz="900"/>
              <a:t>……</a:t>
            </a:r>
            <a:r>
              <a:rPr lang="zh-CN" altLang="en-US" sz="900"/>
              <a:t>……</a:t>
            </a:r>
            <a:endParaRPr lang="zh-CN" altLang="en-US" sz="900"/>
          </a:p>
        </p:txBody>
      </p:sp>
      <p:sp>
        <p:nvSpPr>
          <p:cNvPr id="19" name="文本框 18"/>
          <p:cNvSpPr txBox="1"/>
          <p:nvPr/>
        </p:nvSpPr>
        <p:spPr>
          <a:xfrm>
            <a:off x="1694180" y="2670175"/>
            <a:ext cx="754380" cy="229870"/>
          </a:xfrm>
          <a:prstGeom prst="rect">
            <a:avLst/>
          </a:prstGeom>
          <a:noFill/>
        </p:spPr>
        <p:txBody>
          <a:bodyPr wrap="none" rtlCol="0">
            <a:spAutoFit/>
          </a:bodyPr>
          <a:p>
            <a:r>
              <a:rPr lang="zh-CN" altLang="en-US" sz="900"/>
              <a:t>记录</a:t>
            </a:r>
            <a:r>
              <a:rPr lang="zh-CN" altLang="en-US" sz="900"/>
              <a:t>头信息</a:t>
            </a:r>
            <a:endParaRPr lang="zh-CN" altLang="en-US" sz="900"/>
          </a:p>
        </p:txBody>
      </p:sp>
      <p:sp>
        <p:nvSpPr>
          <p:cNvPr id="20" name="文本框 19"/>
          <p:cNvSpPr txBox="1"/>
          <p:nvPr/>
        </p:nvSpPr>
        <p:spPr>
          <a:xfrm>
            <a:off x="1018540" y="2639695"/>
            <a:ext cx="703580" cy="368300"/>
          </a:xfrm>
          <a:prstGeom prst="rect">
            <a:avLst/>
          </a:prstGeom>
          <a:noFill/>
        </p:spPr>
        <p:txBody>
          <a:bodyPr wrap="none" rtlCol="0">
            <a:spAutoFit/>
          </a:bodyPr>
          <a:p>
            <a:r>
              <a:rPr lang="en-US" altLang="zh-CN" sz="900"/>
              <a:t>NULL</a:t>
            </a:r>
            <a:r>
              <a:rPr lang="zh-CN" altLang="en-US" sz="900"/>
              <a:t>值</a:t>
            </a:r>
            <a:r>
              <a:rPr lang="zh-CN" altLang="en-US" sz="900"/>
              <a:t>标</a:t>
            </a:r>
            <a:endParaRPr lang="zh-CN" altLang="en-US" sz="900"/>
          </a:p>
          <a:p>
            <a:r>
              <a:rPr lang="zh-CN" altLang="en-US" sz="900"/>
              <a:t>志位列表</a:t>
            </a:r>
            <a:endParaRPr lang="zh-CN" altLang="en-US" sz="900"/>
          </a:p>
        </p:txBody>
      </p:sp>
      <p:sp>
        <p:nvSpPr>
          <p:cNvPr id="21" name="文本框 20"/>
          <p:cNvSpPr txBox="1"/>
          <p:nvPr/>
        </p:nvSpPr>
        <p:spPr>
          <a:xfrm>
            <a:off x="285115" y="2637155"/>
            <a:ext cx="754380" cy="368300"/>
          </a:xfrm>
          <a:prstGeom prst="rect">
            <a:avLst/>
          </a:prstGeom>
          <a:noFill/>
        </p:spPr>
        <p:txBody>
          <a:bodyPr wrap="none" rtlCol="0">
            <a:spAutoFit/>
          </a:bodyPr>
          <a:p>
            <a:pPr algn="ctr"/>
            <a:r>
              <a:rPr lang="zh-CN" altLang="en-US" sz="900"/>
              <a:t>变长字段长</a:t>
            </a:r>
            <a:endParaRPr lang="zh-CN" altLang="en-US" sz="900"/>
          </a:p>
          <a:p>
            <a:pPr algn="ctr"/>
            <a:r>
              <a:rPr lang="zh-CN" altLang="en-US" sz="900"/>
              <a:t>度</a:t>
            </a:r>
            <a:r>
              <a:rPr lang="zh-CN" altLang="en-US" sz="900"/>
              <a:t>列表</a:t>
            </a:r>
            <a:endParaRPr lang="zh-CN" altLang="en-US" sz="900"/>
          </a:p>
        </p:txBody>
      </p:sp>
      <p:sp>
        <p:nvSpPr>
          <p:cNvPr id="22" name="文本框 21"/>
          <p:cNvSpPr txBox="1"/>
          <p:nvPr/>
        </p:nvSpPr>
        <p:spPr>
          <a:xfrm>
            <a:off x="255270" y="1521460"/>
            <a:ext cx="45834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rPr>
              <a:t>如果行中有</a:t>
            </a:r>
            <a:r>
              <a:rPr lang="en-US" altLang="zh-CN" sz="900">
                <a:latin typeface="SimSong Regular" panose="02020300000000000000" charset="-122"/>
                <a:ea typeface="SimSong Regular" panose="02020300000000000000" charset="-122"/>
              </a:rPr>
              <a:t>VARCHAR</a:t>
            </a:r>
            <a:r>
              <a:rPr lang="zh-CN" altLang="en-US" sz="900">
                <a:latin typeface="SimSong Regular" panose="02020300000000000000" charset="-122"/>
                <a:ea typeface="SimSong Regular" panose="02020300000000000000" charset="-122"/>
              </a:rPr>
              <a:t>，</a:t>
            </a:r>
            <a:r>
              <a:rPr lang="en-US" altLang="zh-CN" sz="900">
                <a:latin typeface="SimSong Regular" panose="02020300000000000000" charset="-122"/>
                <a:ea typeface="SimSong Regular" panose="02020300000000000000" charset="-122"/>
              </a:rPr>
              <a:t>text</a:t>
            </a:r>
            <a:r>
              <a:rPr lang="zh-CN" altLang="en-US" sz="900">
                <a:latin typeface="SimSong Regular" panose="02020300000000000000" charset="-122"/>
                <a:ea typeface="SimSong Regular" panose="02020300000000000000" charset="-122"/>
              </a:rPr>
              <a:t>，</a:t>
            </a:r>
            <a:r>
              <a:rPr lang="en-US" altLang="zh-CN" sz="900">
                <a:latin typeface="SimSong Regular" panose="02020300000000000000" charset="-122"/>
                <a:ea typeface="SimSong Regular" panose="02020300000000000000" charset="-122"/>
              </a:rPr>
              <a:t>BLOB</a:t>
            </a:r>
            <a:r>
              <a:rPr lang="zh-CN" altLang="en-US" sz="900">
                <a:latin typeface="SimSong Regular" panose="02020300000000000000" charset="-122"/>
                <a:ea typeface="SimSong Regular" panose="02020300000000000000" charset="-122"/>
              </a:rPr>
              <a:t>等变长字段，需要在这里将</a:t>
            </a:r>
            <a:r>
              <a:rPr lang="zh-CN" altLang="en-US" sz="900">
                <a:latin typeface="SimSong Regular" panose="02020300000000000000" charset="-122"/>
                <a:ea typeface="SimSong Regular" panose="02020300000000000000" charset="-122"/>
              </a:rPr>
              <a:t>实际长度记录下来便于</a:t>
            </a:r>
            <a:r>
              <a:rPr lang="zh-CN" altLang="en-US" sz="900">
                <a:latin typeface="SimSong Regular" panose="02020300000000000000" charset="-122"/>
                <a:ea typeface="SimSong Regular" panose="02020300000000000000" charset="-122"/>
              </a:rPr>
              <a:t>寻址</a:t>
            </a:r>
            <a:endParaRPr lang="zh-CN" altLang="en-US" sz="900">
              <a:latin typeface="SimSong Regular" panose="02020300000000000000" charset="-122"/>
              <a:ea typeface="SimSong Regular" panose="02020300000000000000" charset="-122"/>
            </a:endParaRPr>
          </a:p>
        </p:txBody>
      </p:sp>
      <p:cxnSp>
        <p:nvCxnSpPr>
          <p:cNvPr id="23" name="直接箭头连接符 22"/>
          <p:cNvCxnSpPr/>
          <p:nvPr/>
        </p:nvCxnSpPr>
        <p:spPr>
          <a:xfrm flipH="1">
            <a:off x="882650" y="1758315"/>
            <a:ext cx="173990" cy="737235"/>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62405" y="1963420"/>
            <a:ext cx="6526530" cy="229870"/>
          </a:xfrm>
          <a:prstGeom prst="rect">
            <a:avLst/>
          </a:prstGeom>
          <a:noFill/>
        </p:spPr>
        <p:txBody>
          <a:bodyPr wrap="none" rtlCol="0">
            <a:spAutoFit/>
          </a:bodyPr>
          <a:p>
            <a:pPr algn="l"/>
            <a:r>
              <a:rPr sz="900">
                <a:latin typeface="SimSong Regular" panose="02020300000000000000" charset="-122"/>
                <a:ea typeface="SimSong Regular" panose="02020300000000000000" charset="-122"/>
              </a:rPr>
              <a:t>每个允许存储NULL的列对应一个二进制位，二进制位的值为1时，代表该列的值为NULL</a:t>
            </a:r>
            <a:r>
              <a:rPr lang="zh-CN" sz="900">
                <a:latin typeface="SimSong Regular" panose="02020300000000000000" charset="-122"/>
                <a:ea typeface="SimSong Regular" panose="02020300000000000000" charset="-122"/>
              </a:rPr>
              <a:t>，节省空间，</a:t>
            </a:r>
            <a:r>
              <a:rPr lang="en-US" altLang="zh-CN" sz="900">
                <a:latin typeface="SimSong Regular" panose="02020300000000000000" charset="-122"/>
                <a:ea typeface="SimSong Regular" panose="02020300000000000000" charset="-122"/>
              </a:rPr>
              <a:t>NULL</a:t>
            </a:r>
            <a:r>
              <a:rPr lang="zh-CN" altLang="en-US" sz="900">
                <a:latin typeface="SimSong Regular" panose="02020300000000000000" charset="-122"/>
                <a:ea typeface="SimSong Regular" panose="02020300000000000000" charset="-122"/>
              </a:rPr>
              <a:t>字段</a:t>
            </a:r>
            <a:r>
              <a:rPr lang="zh-CN" sz="900">
                <a:latin typeface="SimSong Regular" panose="02020300000000000000" charset="-122"/>
                <a:ea typeface="SimSong Regular" panose="02020300000000000000" charset="-122"/>
              </a:rPr>
              <a:t>不需要存储和</a:t>
            </a:r>
            <a:r>
              <a:rPr lang="zh-CN" sz="900">
                <a:latin typeface="SimSong Regular" panose="02020300000000000000" charset="-122"/>
                <a:ea typeface="SimSong Regular" panose="02020300000000000000" charset="-122"/>
              </a:rPr>
              <a:t>解析</a:t>
            </a:r>
            <a:endParaRPr lang="zh-CN" sz="900">
              <a:latin typeface="SimSong Regular" panose="02020300000000000000" charset="-122"/>
              <a:ea typeface="SimSong Regular" panose="02020300000000000000" charset="-122"/>
            </a:endParaRPr>
          </a:p>
        </p:txBody>
      </p:sp>
      <p:cxnSp>
        <p:nvCxnSpPr>
          <p:cNvPr id="25" name="直接箭头连接符 24"/>
          <p:cNvCxnSpPr/>
          <p:nvPr/>
        </p:nvCxnSpPr>
        <p:spPr>
          <a:xfrm flipH="1">
            <a:off x="1490980" y="2204720"/>
            <a:ext cx="387985" cy="2819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5305" y="3799205"/>
            <a:ext cx="5075555" cy="46291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cxnSp>
        <p:nvCxnSpPr>
          <p:cNvPr id="27" name="直接连接符 26"/>
          <p:cNvCxnSpPr/>
          <p:nvPr/>
        </p:nvCxnSpPr>
        <p:spPr>
          <a:xfrm>
            <a:off x="1150620" y="379539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4815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4569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4322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0760" y="3801110"/>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720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21885" y="3801745"/>
            <a:ext cx="0" cy="470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6890"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5" name="文本框 34"/>
          <p:cNvSpPr txBox="1"/>
          <p:nvPr/>
        </p:nvSpPr>
        <p:spPr>
          <a:xfrm>
            <a:off x="1166495"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6" name="文本框 35"/>
          <p:cNvSpPr txBox="1"/>
          <p:nvPr/>
        </p:nvSpPr>
        <p:spPr>
          <a:xfrm>
            <a:off x="1722120" y="3930015"/>
            <a:ext cx="677545" cy="337185"/>
          </a:xfrm>
          <a:prstGeom prst="rect">
            <a:avLst/>
          </a:prstGeom>
          <a:noFill/>
        </p:spPr>
        <p:txBody>
          <a:bodyPr wrap="none" rtlCol="0">
            <a:spAutoFit/>
          </a:bodyPr>
          <a:p>
            <a:pPr algn="ctr"/>
            <a:r>
              <a:rPr lang="en-US" altLang="zh-CN" sz="800"/>
              <a:t>delete mask</a:t>
            </a:r>
            <a:endParaRPr lang="en-US" altLang="zh-CN" sz="800"/>
          </a:p>
          <a:p>
            <a:pPr algn="ctr"/>
            <a:r>
              <a:rPr lang="en-US" altLang="zh-CN" sz="800"/>
              <a:t>1 bit</a:t>
            </a:r>
            <a:endParaRPr lang="en-US" altLang="zh-CN" sz="800"/>
          </a:p>
        </p:txBody>
      </p:sp>
      <p:sp>
        <p:nvSpPr>
          <p:cNvPr id="37" name="文本框 36"/>
          <p:cNvSpPr txBox="1"/>
          <p:nvPr/>
        </p:nvSpPr>
        <p:spPr>
          <a:xfrm>
            <a:off x="2282190" y="3930015"/>
            <a:ext cx="725170" cy="337185"/>
          </a:xfrm>
          <a:prstGeom prst="rect">
            <a:avLst/>
          </a:prstGeom>
          <a:noFill/>
        </p:spPr>
        <p:txBody>
          <a:bodyPr wrap="none" rtlCol="0">
            <a:spAutoFit/>
          </a:bodyPr>
          <a:p>
            <a:pPr algn="ctr"/>
            <a:r>
              <a:rPr lang="en-US" altLang="zh-CN" sz="800"/>
              <a:t>min rec mask</a:t>
            </a:r>
            <a:endParaRPr lang="en-US" altLang="zh-CN" sz="800"/>
          </a:p>
          <a:p>
            <a:pPr algn="ctr"/>
            <a:r>
              <a:rPr lang="en-US" altLang="zh-CN" sz="800"/>
              <a:t>1 bit</a:t>
            </a:r>
            <a:endParaRPr lang="en-US" altLang="zh-CN" sz="800"/>
          </a:p>
        </p:txBody>
      </p:sp>
      <p:sp>
        <p:nvSpPr>
          <p:cNvPr id="38" name="文本框 37"/>
          <p:cNvSpPr txBox="1"/>
          <p:nvPr/>
        </p:nvSpPr>
        <p:spPr>
          <a:xfrm>
            <a:off x="2943225" y="3930015"/>
            <a:ext cx="537845" cy="337185"/>
          </a:xfrm>
          <a:prstGeom prst="rect">
            <a:avLst/>
          </a:prstGeom>
          <a:noFill/>
        </p:spPr>
        <p:txBody>
          <a:bodyPr wrap="none" rtlCol="0">
            <a:spAutoFit/>
          </a:bodyPr>
          <a:p>
            <a:pPr algn="ctr"/>
            <a:r>
              <a:rPr lang="en-US" altLang="zh-CN" sz="800"/>
              <a:t>n owned</a:t>
            </a:r>
            <a:endParaRPr lang="en-US" altLang="zh-CN" sz="800"/>
          </a:p>
          <a:p>
            <a:pPr algn="ctr"/>
            <a:r>
              <a:rPr lang="en-US" altLang="zh-CN" sz="800"/>
              <a:t>4 bits</a:t>
            </a:r>
            <a:endParaRPr lang="en-US" altLang="zh-CN" sz="800"/>
          </a:p>
        </p:txBody>
      </p:sp>
      <p:sp>
        <p:nvSpPr>
          <p:cNvPr id="39" name="文本框 38"/>
          <p:cNvSpPr txBox="1"/>
          <p:nvPr/>
        </p:nvSpPr>
        <p:spPr>
          <a:xfrm>
            <a:off x="3646805" y="3930015"/>
            <a:ext cx="514350" cy="337185"/>
          </a:xfrm>
          <a:prstGeom prst="rect">
            <a:avLst/>
          </a:prstGeom>
          <a:noFill/>
        </p:spPr>
        <p:txBody>
          <a:bodyPr wrap="none" rtlCol="0">
            <a:spAutoFit/>
          </a:bodyPr>
          <a:p>
            <a:pPr algn="ctr"/>
            <a:r>
              <a:rPr lang="en-US" altLang="zh-CN" sz="800"/>
              <a:t>heap no</a:t>
            </a:r>
            <a:endParaRPr lang="en-US" altLang="zh-CN" sz="800"/>
          </a:p>
          <a:p>
            <a:pPr algn="ctr"/>
            <a:r>
              <a:rPr lang="en-US" altLang="zh-CN" sz="800"/>
              <a:t>13 bits</a:t>
            </a:r>
            <a:endParaRPr lang="en-US" altLang="zh-CN" sz="800"/>
          </a:p>
        </p:txBody>
      </p:sp>
      <p:sp>
        <p:nvSpPr>
          <p:cNvPr id="40" name="文本框 39"/>
          <p:cNvSpPr txBox="1"/>
          <p:nvPr/>
        </p:nvSpPr>
        <p:spPr>
          <a:xfrm>
            <a:off x="4269740" y="3930015"/>
            <a:ext cx="655955" cy="337185"/>
          </a:xfrm>
          <a:prstGeom prst="rect">
            <a:avLst/>
          </a:prstGeom>
          <a:noFill/>
        </p:spPr>
        <p:txBody>
          <a:bodyPr wrap="none" rtlCol="0">
            <a:spAutoFit/>
          </a:bodyPr>
          <a:p>
            <a:pPr algn="ctr"/>
            <a:r>
              <a:rPr lang="en-US" altLang="zh-CN" sz="800"/>
              <a:t>record type</a:t>
            </a:r>
            <a:endParaRPr lang="en-US" altLang="zh-CN" sz="800"/>
          </a:p>
          <a:p>
            <a:pPr algn="ctr"/>
            <a:r>
              <a:rPr lang="en-US" altLang="zh-CN" sz="800"/>
              <a:t>3 bits</a:t>
            </a:r>
            <a:endParaRPr lang="en-US" altLang="zh-CN" sz="800"/>
          </a:p>
        </p:txBody>
      </p:sp>
      <p:sp>
        <p:nvSpPr>
          <p:cNvPr id="41" name="文本框 40"/>
          <p:cNvSpPr txBox="1"/>
          <p:nvPr/>
        </p:nvSpPr>
        <p:spPr>
          <a:xfrm>
            <a:off x="4942205" y="3932555"/>
            <a:ext cx="653415" cy="337185"/>
          </a:xfrm>
          <a:prstGeom prst="rect">
            <a:avLst/>
          </a:prstGeom>
          <a:noFill/>
        </p:spPr>
        <p:txBody>
          <a:bodyPr wrap="none" rtlCol="0">
            <a:spAutoFit/>
          </a:bodyPr>
          <a:p>
            <a:pPr algn="ctr"/>
            <a:r>
              <a:rPr lang="en-US" altLang="zh-CN" sz="800"/>
              <a:t>next record</a:t>
            </a:r>
            <a:endParaRPr lang="en-US" altLang="zh-CN" sz="800"/>
          </a:p>
          <a:p>
            <a:pPr algn="ctr"/>
            <a:r>
              <a:rPr lang="en-US" altLang="zh-CN" sz="800"/>
              <a:t>16 bits</a:t>
            </a:r>
            <a:endParaRPr lang="en-US" altLang="zh-CN" sz="800"/>
          </a:p>
        </p:txBody>
      </p:sp>
      <p:cxnSp>
        <p:nvCxnSpPr>
          <p:cNvPr id="42" name="直接箭头连接符 41"/>
          <p:cNvCxnSpPr/>
          <p:nvPr/>
        </p:nvCxnSpPr>
        <p:spPr>
          <a:xfrm flipH="1">
            <a:off x="552450" y="2999740"/>
            <a:ext cx="1149350" cy="793750"/>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04745" y="2999740"/>
            <a:ext cx="3190875" cy="76898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490980" y="4545965"/>
            <a:ext cx="2011680" cy="213995"/>
          </a:xfrm>
          <a:prstGeom prst="rect">
            <a:avLst/>
          </a:prstGeom>
          <a:noFill/>
        </p:spPr>
        <p:txBody>
          <a:bodyPr wrap="none" rtlCol="0">
            <a:spAutoFit/>
          </a:bodyPr>
          <a:p>
            <a:r>
              <a:rPr lang="en-US" altLang="zh-CN" sz="800">
                <a:latin typeface="SimSong Regular" panose="02020300000000000000" charset="-122"/>
                <a:ea typeface="SimSong Regular" panose="02020300000000000000" charset="-122"/>
                <a:cs typeface="SimSong Regular" panose="02020300000000000000" charset="-122"/>
              </a:rPr>
              <a:t>B+</a:t>
            </a:r>
            <a:r>
              <a:rPr lang="zh-CN" altLang="en-US" sz="800">
                <a:latin typeface="SimSong Regular" panose="02020300000000000000" charset="-122"/>
                <a:ea typeface="SimSong Regular" panose="02020300000000000000" charset="-122"/>
                <a:cs typeface="SimSong Regular" panose="02020300000000000000" charset="-122"/>
              </a:rPr>
              <a:t>树，每一层非叶子节点最小值记录</a:t>
            </a:r>
            <a:r>
              <a:rPr lang="zh-CN" altLang="en-US" sz="800">
                <a:latin typeface="SimSong Regular" panose="02020300000000000000" charset="-122"/>
                <a:ea typeface="SimSong Regular" panose="02020300000000000000" charset="-122"/>
                <a:cs typeface="SimSong Regular" panose="02020300000000000000" charset="-122"/>
              </a:rPr>
              <a:t>标识</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5" name="直接箭头连接符 44"/>
          <p:cNvCxnSpPr>
            <a:stCxn id="44" idx="0"/>
            <a:endCxn id="37" idx="2"/>
          </p:cNvCxnSpPr>
          <p:nvPr/>
        </p:nvCxnSpPr>
        <p:spPr>
          <a:xfrm flipV="1">
            <a:off x="2496820" y="4267200"/>
            <a:ext cx="147955" cy="2787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646805" y="4562475"/>
            <a:ext cx="14020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索引堆中</a:t>
            </a:r>
            <a:r>
              <a:rPr lang="zh-CN" altLang="en-US" sz="800">
                <a:latin typeface="SimSong Regular" panose="02020300000000000000" charset="-122"/>
                <a:ea typeface="SimSong Regular" panose="02020300000000000000" charset="-122"/>
                <a:cs typeface="SimSong Regular" panose="02020300000000000000" charset="-122"/>
              </a:rPr>
              <a:t>该记录的排序</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7" name="直接箭头连接符 46"/>
          <p:cNvCxnSpPr/>
          <p:nvPr/>
        </p:nvCxnSpPr>
        <p:spPr>
          <a:xfrm flipV="1">
            <a:off x="4000500" y="4322445"/>
            <a:ext cx="99060" cy="24003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340985" y="4353560"/>
            <a:ext cx="2875280" cy="583565"/>
          </a:xfrm>
          <a:prstGeom prst="rect">
            <a:avLst/>
          </a:prstGeom>
          <a:noFill/>
        </p:spPr>
        <p:txBody>
          <a:bodyPr wrap="none" rtlCol="0">
            <a:spAutoFit/>
          </a:bodyPr>
          <a:p>
            <a:pPr algn="l"/>
            <a:r>
              <a:rPr lang="zh-CN" altLang="en-US" sz="800">
                <a:latin typeface="SimSong Regular" panose="02020300000000000000" charset="-122"/>
                <a:ea typeface="SimSong Regular" panose="02020300000000000000" charset="-122"/>
                <a:cs typeface="SimSong Regular" panose="02020300000000000000" charset="-122"/>
              </a:rPr>
              <a:t>0表示普通记录（</a:t>
            </a:r>
            <a:r>
              <a:rPr lang="zh-CN" altLang="en-US" sz="800">
                <a:latin typeface="SimSong Regular" panose="02020300000000000000" charset="-122"/>
                <a:ea typeface="SimSong Regular" panose="02020300000000000000" charset="-122"/>
                <a:cs typeface="SimSong Regular" panose="02020300000000000000" charset="-122"/>
              </a:rPr>
              <a:t>实际数据使用到的业内数据</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1表示B+树非叶子节点记录（主键索引使用的页内</a:t>
            </a:r>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数据记录）</a:t>
            </a:r>
            <a:endParaRPr lang="zh-CN" altLang="en-US" sz="800">
              <a:solidFill>
                <a:srgbClr val="C00000"/>
              </a:solidFill>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2表示最小记录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3表示最大记录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0" name="直接箭头连接符 49"/>
          <p:cNvCxnSpPr>
            <a:stCxn id="49" idx="1"/>
          </p:cNvCxnSpPr>
          <p:nvPr/>
        </p:nvCxnSpPr>
        <p:spPr>
          <a:xfrm flipH="1" flipV="1">
            <a:off x="4801870" y="4314190"/>
            <a:ext cx="539115" cy="3314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479040" y="3415665"/>
            <a:ext cx="17068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指向该记录的</a:t>
            </a:r>
            <a:r>
              <a:rPr lang="en-US" altLang="zh-CN" sz="800">
                <a:latin typeface="SimSong Regular" panose="02020300000000000000" charset="-122"/>
                <a:ea typeface="SimSong Regular" panose="02020300000000000000" charset="-122"/>
                <a:cs typeface="SimSong Regular" panose="02020300000000000000" charset="-122"/>
              </a:rPr>
              <a:t>slot</a:t>
            </a:r>
            <a:r>
              <a:rPr lang="zh-CN" altLang="en-US" sz="800">
                <a:latin typeface="SimSong Regular" panose="02020300000000000000" charset="-122"/>
                <a:ea typeface="SimSong Regular" panose="02020300000000000000" charset="-122"/>
                <a:cs typeface="SimSong Regular" panose="02020300000000000000" charset="-122"/>
              </a:rPr>
              <a:t>中拥有的</a:t>
            </a:r>
            <a:r>
              <a:rPr lang="zh-CN" altLang="en-US" sz="800">
                <a:latin typeface="SimSong Regular" panose="02020300000000000000" charset="-122"/>
                <a:ea typeface="SimSong Regular" panose="02020300000000000000" charset="-122"/>
                <a:cs typeface="SimSong Regular" panose="02020300000000000000" charset="-122"/>
              </a:rPr>
              <a:t>记录数</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2" name="直接箭头连接符 51"/>
          <p:cNvCxnSpPr>
            <a:stCxn id="51" idx="2"/>
          </p:cNvCxnSpPr>
          <p:nvPr/>
        </p:nvCxnSpPr>
        <p:spPr>
          <a:xfrm>
            <a:off x="3332480" y="3629660"/>
            <a:ext cx="0" cy="180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993765" y="3983355"/>
            <a:ext cx="1097280" cy="229870"/>
          </a:xfrm>
          <a:prstGeom prst="rect">
            <a:avLst/>
          </a:prstGeom>
          <a:noFill/>
        </p:spPr>
        <p:txBody>
          <a:bodyPr wrap="none" rtlCol="0">
            <a:spAutoFit/>
          </a:bodyPr>
          <a:p>
            <a:r>
              <a:rPr lang="zh-CN" altLang="en-US" sz="900">
                <a:latin typeface="宋体" charset="0"/>
                <a:ea typeface="宋体" charset="0"/>
              </a:rPr>
              <a:t>下一条记录的地址</a:t>
            </a:r>
            <a:endParaRPr lang="zh-CN" altLang="en-US" sz="900">
              <a:latin typeface="宋体" charset="0"/>
              <a:ea typeface="宋体" charset="0"/>
            </a:endParaRPr>
          </a:p>
        </p:txBody>
      </p:sp>
      <p:cxnSp>
        <p:nvCxnSpPr>
          <p:cNvPr id="53" name="直接箭头连接符 52"/>
          <p:cNvCxnSpPr>
            <a:endCxn id="48" idx="1"/>
          </p:cNvCxnSpPr>
          <p:nvPr/>
        </p:nvCxnSpPr>
        <p:spPr>
          <a:xfrm>
            <a:off x="5668010" y="4098290"/>
            <a:ext cx="325755" cy="0"/>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目录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882775" y="1180465"/>
            <a:ext cx="694690" cy="36626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 name="直接连接符 2"/>
          <p:cNvCxnSpPr/>
          <p:nvPr/>
        </p:nvCxnSpPr>
        <p:spPr>
          <a:xfrm>
            <a:off x="1892300" y="188214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95475" y="257175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95475" y="3261360"/>
            <a:ext cx="68199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8035" y="3407410"/>
            <a:ext cx="459740" cy="1234440"/>
          </a:xfrm>
          <a:prstGeom prst="rect">
            <a:avLst/>
          </a:prstGeom>
          <a:noFill/>
        </p:spPr>
        <p:txBody>
          <a:bodyPr vert="eaVert" wrap="none" rtlCol="0">
            <a:spAutoFit/>
          </a:bodyPr>
          <a:p>
            <a:r>
              <a:rPr lang="zh-CN" altLang="en-US"/>
              <a:t>………</a:t>
            </a:r>
            <a:r>
              <a:rPr lang="zh-CN" altLang="en-US"/>
              <a:t>……</a:t>
            </a:r>
            <a:endParaRPr lang="zh-CN" altLang="en-US"/>
          </a:p>
        </p:txBody>
      </p:sp>
      <p:sp>
        <p:nvSpPr>
          <p:cNvPr id="8" name="文本框 7"/>
          <p:cNvSpPr txBox="1"/>
          <p:nvPr/>
        </p:nvSpPr>
        <p:spPr>
          <a:xfrm>
            <a:off x="1895475" y="1430655"/>
            <a:ext cx="682625" cy="368300"/>
          </a:xfrm>
          <a:prstGeom prst="rect">
            <a:avLst/>
          </a:prstGeom>
          <a:noFill/>
        </p:spPr>
        <p:txBody>
          <a:bodyPr wrap="none" rtlCol="0">
            <a:spAutoFit/>
          </a:bodyPr>
          <a:p>
            <a:r>
              <a:rPr lang="en-US" altLang="zh-CN"/>
              <a:t>slot 0</a:t>
            </a:r>
            <a:endParaRPr lang="en-US" altLang="zh-CN"/>
          </a:p>
        </p:txBody>
      </p:sp>
      <p:sp>
        <p:nvSpPr>
          <p:cNvPr id="9" name="文本框 8"/>
          <p:cNvSpPr txBox="1"/>
          <p:nvPr/>
        </p:nvSpPr>
        <p:spPr>
          <a:xfrm>
            <a:off x="1892300" y="2098675"/>
            <a:ext cx="682625" cy="368300"/>
          </a:xfrm>
          <a:prstGeom prst="rect">
            <a:avLst/>
          </a:prstGeom>
          <a:noFill/>
        </p:spPr>
        <p:txBody>
          <a:bodyPr wrap="none" rtlCol="0">
            <a:spAutoFit/>
          </a:bodyPr>
          <a:p>
            <a:r>
              <a:rPr lang="en-US" altLang="zh-CN"/>
              <a:t>slot 1</a:t>
            </a:r>
            <a:endParaRPr lang="en-US" altLang="zh-CN"/>
          </a:p>
        </p:txBody>
      </p:sp>
      <p:sp>
        <p:nvSpPr>
          <p:cNvPr id="10" name="文本框 9"/>
          <p:cNvSpPr txBox="1"/>
          <p:nvPr/>
        </p:nvSpPr>
        <p:spPr>
          <a:xfrm>
            <a:off x="1895475" y="2766695"/>
            <a:ext cx="682625" cy="368300"/>
          </a:xfrm>
          <a:prstGeom prst="rect">
            <a:avLst/>
          </a:prstGeom>
          <a:noFill/>
        </p:spPr>
        <p:txBody>
          <a:bodyPr wrap="none" rtlCol="0">
            <a:spAutoFit/>
          </a:bodyPr>
          <a:p>
            <a:r>
              <a:rPr lang="en-US" altLang="zh-CN"/>
              <a:t>slot 2</a:t>
            </a:r>
            <a:endParaRPr lang="en-US" altLang="zh-CN"/>
          </a:p>
        </p:txBody>
      </p:sp>
      <p:sp>
        <p:nvSpPr>
          <p:cNvPr id="11" name="矩形 10"/>
          <p:cNvSpPr/>
          <p:nvPr/>
        </p:nvSpPr>
        <p:spPr>
          <a:xfrm>
            <a:off x="320865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文本框 11"/>
          <p:cNvSpPr txBox="1"/>
          <p:nvPr/>
        </p:nvSpPr>
        <p:spPr>
          <a:xfrm>
            <a:off x="3357245" y="1492885"/>
            <a:ext cx="295910" cy="245110"/>
          </a:xfrm>
          <a:prstGeom prst="rect">
            <a:avLst/>
          </a:prstGeom>
          <a:noFill/>
        </p:spPr>
        <p:txBody>
          <a:bodyPr wrap="none" rtlCol="0">
            <a:spAutoFit/>
          </a:bodyPr>
          <a:p>
            <a:r>
              <a:rPr lang="en-US" altLang="zh-CN" sz="1000"/>
              <a:t>r0</a:t>
            </a:r>
            <a:endParaRPr lang="en-US" altLang="zh-CN" sz="1000"/>
          </a:p>
        </p:txBody>
      </p:sp>
      <p:sp>
        <p:nvSpPr>
          <p:cNvPr id="13" name="矩形 12"/>
          <p:cNvSpPr/>
          <p:nvPr/>
        </p:nvSpPr>
        <p:spPr>
          <a:xfrm>
            <a:off x="4438650"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4" name="文本框 13"/>
          <p:cNvSpPr txBox="1"/>
          <p:nvPr/>
        </p:nvSpPr>
        <p:spPr>
          <a:xfrm>
            <a:off x="4587240" y="1492885"/>
            <a:ext cx="295910" cy="245110"/>
          </a:xfrm>
          <a:prstGeom prst="rect">
            <a:avLst/>
          </a:prstGeom>
          <a:noFill/>
        </p:spPr>
        <p:txBody>
          <a:bodyPr wrap="none" rtlCol="0">
            <a:spAutoFit/>
          </a:bodyPr>
          <a:p>
            <a:r>
              <a:rPr lang="en-US" altLang="zh-CN" sz="1000"/>
              <a:t>r1</a:t>
            </a:r>
            <a:endParaRPr lang="en-US" altLang="zh-CN" sz="1000"/>
          </a:p>
        </p:txBody>
      </p:sp>
      <p:sp>
        <p:nvSpPr>
          <p:cNvPr id="15" name="矩形 14"/>
          <p:cNvSpPr/>
          <p:nvPr/>
        </p:nvSpPr>
        <p:spPr>
          <a:xfrm>
            <a:off x="566864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6" name="文本框 15"/>
          <p:cNvSpPr txBox="1"/>
          <p:nvPr/>
        </p:nvSpPr>
        <p:spPr>
          <a:xfrm>
            <a:off x="5817235" y="1492885"/>
            <a:ext cx="295910" cy="245110"/>
          </a:xfrm>
          <a:prstGeom prst="rect">
            <a:avLst/>
          </a:prstGeom>
          <a:noFill/>
        </p:spPr>
        <p:txBody>
          <a:bodyPr wrap="none" rtlCol="0">
            <a:spAutoFit/>
          </a:bodyPr>
          <a:p>
            <a:r>
              <a:rPr lang="en-US" altLang="zh-CN" sz="1000"/>
              <a:t>r2</a:t>
            </a:r>
            <a:endParaRPr lang="en-US" altLang="zh-CN" sz="1000"/>
          </a:p>
        </p:txBody>
      </p:sp>
      <p:cxnSp>
        <p:nvCxnSpPr>
          <p:cNvPr id="17" name="直接箭头连接符 16"/>
          <p:cNvCxnSpPr/>
          <p:nvPr/>
        </p:nvCxnSpPr>
        <p:spPr>
          <a:xfrm>
            <a:off x="2578100" y="161480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10000" y="161417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67300" y="161544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26435"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1" name="文本框 20"/>
          <p:cNvSpPr txBox="1"/>
          <p:nvPr/>
        </p:nvSpPr>
        <p:spPr>
          <a:xfrm>
            <a:off x="3375025" y="2160905"/>
            <a:ext cx="295910" cy="245110"/>
          </a:xfrm>
          <a:prstGeom prst="rect">
            <a:avLst/>
          </a:prstGeom>
          <a:noFill/>
        </p:spPr>
        <p:txBody>
          <a:bodyPr wrap="none" rtlCol="0">
            <a:spAutoFit/>
          </a:bodyPr>
          <a:p>
            <a:r>
              <a:rPr lang="en-US" altLang="zh-CN" sz="1000"/>
              <a:t>r3</a:t>
            </a:r>
            <a:endParaRPr lang="en-US" altLang="zh-CN" sz="1000"/>
          </a:p>
        </p:txBody>
      </p:sp>
      <p:sp>
        <p:nvSpPr>
          <p:cNvPr id="22" name="矩形 21"/>
          <p:cNvSpPr/>
          <p:nvPr/>
        </p:nvSpPr>
        <p:spPr>
          <a:xfrm>
            <a:off x="4456430"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3" name="文本框 22"/>
          <p:cNvSpPr txBox="1"/>
          <p:nvPr/>
        </p:nvSpPr>
        <p:spPr>
          <a:xfrm>
            <a:off x="4605020" y="2160905"/>
            <a:ext cx="295910" cy="245110"/>
          </a:xfrm>
          <a:prstGeom prst="rect">
            <a:avLst/>
          </a:prstGeom>
          <a:noFill/>
        </p:spPr>
        <p:txBody>
          <a:bodyPr wrap="none" rtlCol="0">
            <a:spAutoFit/>
          </a:bodyPr>
          <a:p>
            <a:r>
              <a:rPr lang="en-US" altLang="zh-CN" sz="1000"/>
              <a:t>r4</a:t>
            </a:r>
            <a:endParaRPr lang="en-US" altLang="zh-CN" sz="1000"/>
          </a:p>
        </p:txBody>
      </p:sp>
      <p:cxnSp>
        <p:nvCxnSpPr>
          <p:cNvPr id="26" name="直接箭头连接符 25"/>
          <p:cNvCxnSpPr/>
          <p:nvPr/>
        </p:nvCxnSpPr>
        <p:spPr>
          <a:xfrm>
            <a:off x="2595880" y="228282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7780" y="228219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1691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文本框 29"/>
          <p:cNvSpPr txBox="1"/>
          <p:nvPr/>
        </p:nvSpPr>
        <p:spPr>
          <a:xfrm>
            <a:off x="3365500" y="2853690"/>
            <a:ext cx="295910" cy="245110"/>
          </a:xfrm>
          <a:prstGeom prst="rect">
            <a:avLst/>
          </a:prstGeom>
          <a:noFill/>
        </p:spPr>
        <p:txBody>
          <a:bodyPr wrap="none" rtlCol="0">
            <a:spAutoFit/>
          </a:bodyPr>
          <a:p>
            <a:r>
              <a:rPr lang="en-US" altLang="zh-CN" sz="1000"/>
              <a:t>r5</a:t>
            </a:r>
            <a:endParaRPr lang="en-US" altLang="zh-CN" sz="1000"/>
          </a:p>
        </p:txBody>
      </p:sp>
      <p:sp>
        <p:nvSpPr>
          <p:cNvPr id="31" name="矩形 30"/>
          <p:cNvSpPr/>
          <p:nvPr/>
        </p:nvSpPr>
        <p:spPr>
          <a:xfrm>
            <a:off x="4446905"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文本框 31"/>
          <p:cNvSpPr txBox="1"/>
          <p:nvPr/>
        </p:nvSpPr>
        <p:spPr>
          <a:xfrm>
            <a:off x="4595495" y="2853690"/>
            <a:ext cx="295910" cy="245110"/>
          </a:xfrm>
          <a:prstGeom prst="rect">
            <a:avLst/>
          </a:prstGeom>
          <a:noFill/>
        </p:spPr>
        <p:txBody>
          <a:bodyPr wrap="none" rtlCol="0">
            <a:spAutoFit/>
          </a:bodyPr>
          <a:p>
            <a:r>
              <a:rPr lang="en-US" altLang="zh-CN" sz="1000"/>
              <a:t>r6</a:t>
            </a:r>
            <a:endParaRPr lang="en-US" altLang="zh-CN" sz="1000"/>
          </a:p>
        </p:txBody>
      </p:sp>
      <p:sp>
        <p:nvSpPr>
          <p:cNvPr id="33" name="矩形 32"/>
          <p:cNvSpPr/>
          <p:nvPr/>
        </p:nvSpPr>
        <p:spPr>
          <a:xfrm>
            <a:off x="567690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文本框 33"/>
          <p:cNvSpPr txBox="1"/>
          <p:nvPr/>
        </p:nvSpPr>
        <p:spPr>
          <a:xfrm>
            <a:off x="5825490" y="2853690"/>
            <a:ext cx="295910" cy="245110"/>
          </a:xfrm>
          <a:prstGeom prst="rect">
            <a:avLst/>
          </a:prstGeom>
          <a:noFill/>
        </p:spPr>
        <p:txBody>
          <a:bodyPr wrap="none" rtlCol="0">
            <a:spAutoFit/>
          </a:bodyPr>
          <a:p>
            <a:r>
              <a:rPr lang="en-US" altLang="zh-CN" sz="1000"/>
              <a:t>r7</a:t>
            </a:r>
            <a:endParaRPr lang="en-US" altLang="zh-CN" sz="1000"/>
          </a:p>
        </p:txBody>
      </p:sp>
      <p:cxnSp>
        <p:nvCxnSpPr>
          <p:cNvPr id="35" name="直接箭头连接符 34"/>
          <p:cNvCxnSpPr/>
          <p:nvPr/>
        </p:nvCxnSpPr>
        <p:spPr>
          <a:xfrm>
            <a:off x="2586355" y="297561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818255" y="297497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075555" y="297624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8275" y="263588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连续存储分配方式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二分</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39" name="左大括号 38"/>
          <p:cNvSpPr/>
          <p:nvPr/>
        </p:nvSpPr>
        <p:spPr>
          <a:xfrm>
            <a:off x="1480820" y="1737360"/>
            <a:ext cx="270510" cy="2041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59080" y="3134995"/>
                <a:ext cx="984250" cy="3670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𝑙𝑜𝑔</m:t>
                          </m:r>
                        </m:e>
                        <m:sub>
                          <m:r>
                            <a:rPr lang="en-US" altLang="zh-CN" i="1">
                              <a:latin typeface="DejaVu Math TeX Gyre" panose="02000503000000000000" charset="0"/>
                              <a:cs typeface="DejaVu Math TeX Gyre" panose="02000503000000000000" charset="0"/>
                            </a:rPr>
                            <m:t>2</m:t>
                          </m:r>
                        </m:sub>
                        <m:sup>
                          <m:r>
                            <a:rPr lang="en-US" altLang="zh-CN" i="1">
                              <a:latin typeface="DejaVu Math TeX Gyre" panose="02000503000000000000" charset="0"/>
                              <a:cs typeface="DejaVu Math TeX Gyre" panose="02000503000000000000" charset="0"/>
                            </a:rPr>
                            <m:t>𝑛</m:t>
                          </m:r>
                        </m:sup>
                      </m:sSubSup>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259080" y="3134995"/>
                <a:ext cx="984250" cy="367030"/>
              </a:xfrm>
              <a:prstGeom prst="rect">
                <a:avLst/>
              </a:prstGeom>
              <a:blipFill rotWithShape="1">
                <a:blip r:embed="rId1"/>
                <a:stretch>
                  <a:fillRect r="-3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333875" y="3410585"/>
                <a:ext cx="4756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𝑛</m:t>
                      </m:r>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333875" y="3410585"/>
                <a:ext cx="475615" cy="368300"/>
              </a:xfrm>
              <a:prstGeom prst="rect">
                <a:avLst/>
              </a:prstGeom>
              <a:blipFill rotWithShape="1">
                <a:blip r:embed="rId2"/>
                <a:stretch>
                  <a:fillRect r="-34579"/>
                </a:stretch>
              </a:blipFill>
            </p:spPr>
            <p:txBody>
              <a:bodyPr/>
              <a:lstStyle/>
              <a:p>
                <a:r>
                  <a:rPr lang="zh-CN" altLang="en-US">
                    <a:noFill/>
                  </a:rPr>
                  <a:t> </a:t>
                </a:r>
              </a:p>
            </p:txBody>
          </p:sp>
        </mc:Fallback>
      </mc:AlternateContent>
      <p:sp>
        <p:nvSpPr>
          <p:cNvPr id="42" name="文本框 41"/>
          <p:cNvSpPr txBox="1"/>
          <p:nvPr/>
        </p:nvSpPr>
        <p:spPr>
          <a:xfrm>
            <a:off x="3876675" y="46545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离散存储分配</a:t>
            </a:r>
            <a:r>
              <a:rPr lang="zh-CN" altLang="en-US" sz="1000">
                <a:latin typeface="SimSong Regular" panose="02020300000000000000" charset="-122"/>
                <a:ea typeface="SimSong Regular" panose="02020300000000000000" charset="-122"/>
              </a:rPr>
              <a:t>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顺序</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43" name="左大括号 42"/>
          <p:cNvSpPr/>
          <p:nvPr/>
        </p:nvSpPr>
        <p:spPr>
          <a:xfrm rot="5400000">
            <a:off x="4283075" y="-476250"/>
            <a:ext cx="368935" cy="304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3281680" y="4380230"/>
            <a:ext cx="3840480" cy="337185"/>
          </a:xfrm>
          <a:prstGeom prst="rect">
            <a:avLst/>
          </a:prstGeom>
          <a:noFill/>
        </p:spPr>
        <p:txBody>
          <a:bodyPr wrap="none" rtlCol="0">
            <a:spAutoFit/>
          </a:bodyPr>
          <a:p>
            <a:r>
              <a:rPr lang="zh-CN" altLang="en-US" sz="1600">
                <a:solidFill>
                  <a:srgbClr val="C00000"/>
                </a:solidFill>
                <a:latin typeface="宋体" charset="0"/>
                <a:ea typeface="宋体" charset="0"/>
              </a:rPr>
              <a:t>解决在页内如何快速定位数据记录的问题</a:t>
            </a:r>
            <a:endParaRPr lang="zh-CN" altLang="en-US" sz="1600">
              <a:solidFill>
                <a:srgbClr val="C00000"/>
              </a:solidFill>
              <a:latin typeface="宋体" charset="0"/>
              <a:ea typeface="宋体" charset="0"/>
            </a:endParaRPr>
          </a:p>
        </p:txBody>
      </p:sp>
      <p:sp>
        <p:nvSpPr>
          <p:cNvPr id="28" name="文本框 27"/>
          <p:cNvSpPr txBox="1"/>
          <p:nvPr/>
        </p:nvSpPr>
        <p:spPr>
          <a:xfrm>
            <a:off x="1739900" y="791210"/>
            <a:ext cx="1029335" cy="275590"/>
          </a:xfrm>
          <a:prstGeom prst="rect">
            <a:avLst/>
          </a:prstGeom>
          <a:noFill/>
        </p:spPr>
        <p:txBody>
          <a:bodyPr wrap="none" rtlCol="0">
            <a:spAutoFit/>
          </a:bodyPr>
          <a:p>
            <a:r>
              <a:rPr lang="en-US" altLang="zh-CN" sz="1200">
                <a:latin typeface="宋体" charset="0"/>
                <a:ea typeface="宋体" charset="0"/>
              </a:rPr>
              <a:t>page directory</a:t>
            </a:r>
            <a:endParaRPr lang="en-US" altLang="zh-CN" sz="1200">
              <a:latin typeface="宋体"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23723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页间目录（主键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9113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47815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6905" y="3719830"/>
            <a:ext cx="341630" cy="275590"/>
          </a:xfrm>
          <a:prstGeom prst="rect">
            <a:avLst/>
          </a:prstGeom>
          <a:noFill/>
        </p:spPr>
        <p:txBody>
          <a:bodyPr wrap="none" rtlCol="0">
            <a:spAutoFit/>
          </a:bodyPr>
          <a:p>
            <a:r>
              <a:rPr lang="en-US" altLang="zh-CN" sz="1200"/>
              <a:t>R1</a:t>
            </a:r>
            <a:endParaRPr lang="en-US" altLang="zh-CN" sz="1200"/>
          </a:p>
        </p:txBody>
      </p:sp>
      <p:sp>
        <p:nvSpPr>
          <p:cNvPr id="5" name="矩形 4"/>
          <p:cNvSpPr/>
          <p:nvPr/>
        </p:nvSpPr>
        <p:spPr>
          <a:xfrm>
            <a:off x="47752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36270" y="2882900"/>
            <a:ext cx="341630" cy="275590"/>
          </a:xfrm>
          <a:prstGeom prst="rect">
            <a:avLst/>
          </a:prstGeom>
          <a:noFill/>
        </p:spPr>
        <p:txBody>
          <a:bodyPr wrap="none" rtlCol="0">
            <a:spAutoFit/>
          </a:bodyPr>
          <a:p>
            <a:r>
              <a:rPr lang="en-US" altLang="zh-CN" sz="1200"/>
              <a:t>R0</a:t>
            </a:r>
            <a:endParaRPr lang="en-US" altLang="zh-CN" sz="1200"/>
          </a:p>
        </p:txBody>
      </p:sp>
      <p:sp>
        <p:nvSpPr>
          <p:cNvPr id="8" name="矩形 7"/>
          <p:cNvSpPr/>
          <p:nvPr/>
        </p:nvSpPr>
        <p:spPr>
          <a:xfrm>
            <a:off x="47879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37540" y="4556760"/>
            <a:ext cx="341630" cy="275590"/>
          </a:xfrm>
          <a:prstGeom prst="rect">
            <a:avLst/>
          </a:prstGeom>
          <a:noFill/>
        </p:spPr>
        <p:txBody>
          <a:bodyPr wrap="none" rtlCol="0">
            <a:spAutoFit/>
          </a:bodyPr>
          <a:p>
            <a:r>
              <a:rPr lang="en-US" altLang="zh-CN" sz="1200"/>
              <a:t>R2</a:t>
            </a:r>
            <a:endParaRPr lang="en-US" altLang="zh-CN" sz="1200"/>
          </a:p>
        </p:txBody>
      </p:sp>
      <p:cxnSp>
        <p:nvCxnSpPr>
          <p:cNvPr id="10" name="直接箭头连接符 9"/>
          <p:cNvCxnSpPr>
            <a:stCxn id="7" idx="2"/>
            <a:endCxn id="4" idx="0"/>
          </p:cNvCxnSpPr>
          <p:nvPr/>
        </p:nvCxnSpPr>
        <p:spPr>
          <a:xfrm>
            <a:off x="80708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9" idx="0"/>
          </p:cNvCxnSpPr>
          <p:nvPr/>
        </p:nvCxnSpPr>
        <p:spPr>
          <a:xfrm>
            <a:off x="80772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270" y="2540635"/>
            <a:ext cx="337820" cy="275590"/>
          </a:xfrm>
          <a:prstGeom prst="rect">
            <a:avLst/>
          </a:prstGeom>
          <a:noFill/>
        </p:spPr>
        <p:txBody>
          <a:bodyPr wrap="none" rtlCol="0">
            <a:spAutoFit/>
          </a:bodyPr>
          <a:p>
            <a:r>
              <a:rPr lang="en-US" altLang="zh-CN" sz="1200"/>
              <a:t>P0</a:t>
            </a:r>
            <a:endParaRPr lang="en-US" altLang="zh-CN" sz="1200"/>
          </a:p>
        </p:txBody>
      </p:sp>
      <p:sp>
        <p:nvSpPr>
          <p:cNvPr id="23" name="矩形 22"/>
          <p:cNvSpPr/>
          <p:nvPr/>
        </p:nvSpPr>
        <p:spPr>
          <a:xfrm>
            <a:off x="216344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4" name="矩形 23"/>
          <p:cNvSpPr/>
          <p:nvPr/>
        </p:nvSpPr>
        <p:spPr>
          <a:xfrm>
            <a:off x="245046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2609215" y="3719830"/>
            <a:ext cx="341630" cy="275590"/>
          </a:xfrm>
          <a:prstGeom prst="rect">
            <a:avLst/>
          </a:prstGeom>
          <a:noFill/>
        </p:spPr>
        <p:txBody>
          <a:bodyPr wrap="none" rtlCol="0">
            <a:spAutoFit/>
          </a:bodyPr>
          <a:p>
            <a:r>
              <a:rPr lang="en-US" altLang="zh-CN" sz="1200"/>
              <a:t>R1</a:t>
            </a:r>
            <a:endParaRPr lang="en-US" altLang="zh-CN" sz="1200"/>
          </a:p>
        </p:txBody>
      </p:sp>
      <p:sp>
        <p:nvSpPr>
          <p:cNvPr id="26" name="矩形 25"/>
          <p:cNvSpPr/>
          <p:nvPr/>
        </p:nvSpPr>
        <p:spPr>
          <a:xfrm>
            <a:off x="244983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608580" y="2882900"/>
            <a:ext cx="341630" cy="275590"/>
          </a:xfrm>
          <a:prstGeom prst="rect">
            <a:avLst/>
          </a:prstGeom>
          <a:noFill/>
        </p:spPr>
        <p:txBody>
          <a:bodyPr wrap="none" rtlCol="0">
            <a:spAutoFit/>
          </a:bodyPr>
          <a:p>
            <a:r>
              <a:rPr lang="en-US" altLang="zh-CN" sz="1200"/>
              <a:t>R0</a:t>
            </a:r>
            <a:endParaRPr lang="en-US" altLang="zh-CN" sz="1200"/>
          </a:p>
        </p:txBody>
      </p:sp>
      <p:sp>
        <p:nvSpPr>
          <p:cNvPr id="28" name="矩形 27"/>
          <p:cNvSpPr/>
          <p:nvPr/>
        </p:nvSpPr>
        <p:spPr>
          <a:xfrm>
            <a:off x="245110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609850" y="4556760"/>
            <a:ext cx="341630" cy="275590"/>
          </a:xfrm>
          <a:prstGeom prst="rect">
            <a:avLst/>
          </a:prstGeom>
          <a:noFill/>
        </p:spPr>
        <p:txBody>
          <a:bodyPr wrap="none" rtlCol="0">
            <a:spAutoFit/>
          </a:bodyPr>
          <a:p>
            <a:r>
              <a:rPr lang="en-US" altLang="zh-CN" sz="1200"/>
              <a:t>R2</a:t>
            </a:r>
            <a:endParaRPr lang="en-US" altLang="zh-CN" sz="1200"/>
          </a:p>
        </p:txBody>
      </p:sp>
      <p:cxnSp>
        <p:nvCxnSpPr>
          <p:cNvPr id="30" name="直接箭头连接符 29"/>
          <p:cNvCxnSpPr>
            <a:stCxn id="27" idx="2"/>
            <a:endCxn id="25" idx="0"/>
          </p:cNvCxnSpPr>
          <p:nvPr/>
        </p:nvCxnSpPr>
        <p:spPr>
          <a:xfrm>
            <a:off x="277939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2"/>
            <a:endCxn id="29" idx="0"/>
          </p:cNvCxnSpPr>
          <p:nvPr/>
        </p:nvCxnSpPr>
        <p:spPr>
          <a:xfrm>
            <a:off x="278003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608580" y="2540635"/>
            <a:ext cx="337820" cy="275590"/>
          </a:xfrm>
          <a:prstGeom prst="rect">
            <a:avLst/>
          </a:prstGeom>
          <a:noFill/>
        </p:spPr>
        <p:txBody>
          <a:bodyPr wrap="none" rtlCol="0">
            <a:spAutoFit/>
          </a:bodyPr>
          <a:p>
            <a:r>
              <a:rPr lang="en-US" altLang="zh-CN" sz="1200"/>
              <a:t>P1</a:t>
            </a:r>
            <a:endParaRPr lang="en-US" altLang="zh-CN" sz="1200"/>
          </a:p>
        </p:txBody>
      </p:sp>
      <p:sp>
        <p:nvSpPr>
          <p:cNvPr id="33" name="矩形 32"/>
          <p:cNvSpPr/>
          <p:nvPr/>
        </p:nvSpPr>
        <p:spPr>
          <a:xfrm>
            <a:off x="4043680"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矩形 33"/>
          <p:cNvSpPr/>
          <p:nvPr/>
        </p:nvSpPr>
        <p:spPr>
          <a:xfrm>
            <a:off x="4330700" y="369824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489450" y="3725545"/>
            <a:ext cx="341630" cy="275590"/>
          </a:xfrm>
          <a:prstGeom prst="rect">
            <a:avLst/>
          </a:prstGeom>
          <a:noFill/>
        </p:spPr>
        <p:txBody>
          <a:bodyPr wrap="none" rtlCol="0">
            <a:spAutoFit/>
          </a:bodyPr>
          <a:p>
            <a:r>
              <a:rPr lang="en-US" altLang="zh-CN" sz="1200"/>
              <a:t>R1</a:t>
            </a:r>
            <a:endParaRPr lang="en-US" altLang="zh-CN" sz="1200"/>
          </a:p>
        </p:txBody>
      </p:sp>
      <p:sp>
        <p:nvSpPr>
          <p:cNvPr id="36" name="矩形 35"/>
          <p:cNvSpPr/>
          <p:nvPr/>
        </p:nvSpPr>
        <p:spPr>
          <a:xfrm>
            <a:off x="4330065" y="286131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4488815" y="2888615"/>
            <a:ext cx="341630" cy="275590"/>
          </a:xfrm>
          <a:prstGeom prst="rect">
            <a:avLst/>
          </a:prstGeom>
          <a:noFill/>
        </p:spPr>
        <p:txBody>
          <a:bodyPr wrap="none" rtlCol="0">
            <a:spAutoFit/>
          </a:bodyPr>
          <a:p>
            <a:r>
              <a:rPr lang="en-US" altLang="zh-CN" sz="1200"/>
              <a:t>R0</a:t>
            </a:r>
            <a:endParaRPr lang="en-US" altLang="zh-CN" sz="1200"/>
          </a:p>
        </p:txBody>
      </p:sp>
      <p:sp>
        <p:nvSpPr>
          <p:cNvPr id="38" name="矩形 37"/>
          <p:cNvSpPr/>
          <p:nvPr/>
        </p:nvSpPr>
        <p:spPr>
          <a:xfrm>
            <a:off x="4331335" y="453517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490085" y="4562475"/>
            <a:ext cx="341630" cy="275590"/>
          </a:xfrm>
          <a:prstGeom prst="rect">
            <a:avLst/>
          </a:prstGeom>
          <a:noFill/>
        </p:spPr>
        <p:txBody>
          <a:bodyPr wrap="none" rtlCol="0">
            <a:spAutoFit/>
          </a:bodyPr>
          <a:p>
            <a:r>
              <a:rPr lang="en-US" altLang="zh-CN" sz="1200"/>
              <a:t>R2</a:t>
            </a:r>
            <a:endParaRPr lang="en-US" altLang="zh-CN" sz="1200"/>
          </a:p>
        </p:txBody>
      </p:sp>
      <p:cxnSp>
        <p:nvCxnSpPr>
          <p:cNvPr id="40" name="直接箭头连接符 39"/>
          <p:cNvCxnSpPr>
            <a:stCxn id="37" idx="2"/>
            <a:endCxn id="35" idx="0"/>
          </p:cNvCxnSpPr>
          <p:nvPr/>
        </p:nvCxnSpPr>
        <p:spPr>
          <a:xfrm>
            <a:off x="4659630" y="316420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2"/>
            <a:endCxn id="39" idx="0"/>
          </p:cNvCxnSpPr>
          <p:nvPr/>
        </p:nvCxnSpPr>
        <p:spPr>
          <a:xfrm>
            <a:off x="4660265" y="400113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88815" y="2546350"/>
            <a:ext cx="337820" cy="275590"/>
          </a:xfrm>
          <a:prstGeom prst="rect">
            <a:avLst/>
          </a:prstGeom>
          <a:noFill/>
        </p:spPr>
        <p:txBody>
          <a:bodyPr wrap="none" rtlCol="0">
            <a:spAutoFit/>
          </a:bodyPr>
          <a:p>
            <a:r>
              <a:rPr lang="en-US" altLang="zh-CN" sz="1200"/>
              <a:t>P2</a:t>
            </a:r>
            <a:endParaRPr lang="en-US" altLang="zh-CN" sz="1200"/>
          </a:p>
        </p:txBody>
      </p:sp>
      <p:sp>
        <p:nvSpPr>
          <p:cNvPr id="43" name="矩形 42"/>
          <p:cNvSpPr/>
          <p:nvPr/>
        </p:nvSpPr>
        <p:spPr>
          <a:xfrm>
            <a:off x="592010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4" name="矩形 43"/>
          <p:cNvSpPr/>
          <p:nvPr/>
        </p:nvSpPr>
        <p:spPr>
          <a:xfrm>
            <a:off x="620712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6365875" y="3731260"/>
            <a:ext cx="341630" cy="275590"/>
          </a:xfrm>
          <a:prstGeom prst="rect">
            <a:avLst/>
          </a:prstGeom>
          <a:noFill/>
        </p:spPr>
        <p:txBody>
          <a:bodyPr wrap="none" rtlCol="0">
            <a:spAutoFit/>
          </a:bodyPr>
          <a:p>
            <a:r>
              <a:rPr lang="en-US" altLang="zh-CN" sz="1200"/>
              <a:t>R1</a:t>
            </a:r>
            <a:endParaRPr lang="en-US" altLang="zh-CN" sz="1200"/>
          </a:p>
        </p:txBody>
      </p:sp>
      <p:sp>
        <p:nvSpPr>
          <p:cNvPr id="46" name="矩形 45"/>
          <p:cNvSpPr/>
          <p:nvPr/>
        </p:nvSpPr>
        <p:spPr>
          <a:xfrm>
            <a:off x="620649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65240" y="2894330"/>
            <a:ext cx="341630" cy="275590"/>
          </a:xfrm>
          <a:prstGeom prst="rect">
            <a:avLst/>
          </a:prstGeom>
          <a:noFill/>
        </p:spPr>
        <p:txBody>
          <a:bodyPr wrap="none" rtlCol="0">
            <a:spAutoFit/>
          </a:bodyPr>
          <a:p>
            <a:r>
              <a:rPr lang="en-US" altLang="zh-CN" sz="1200"/>
              <a:t>R0</a:t>
            </a:r>
            <a:endParaRPr lang="en-US" altLang="zh-CN" sz="1200"/>
          </a:p>
        </p:txBody>
      </p:sp>
      <p:sp>
        <p:nvSpPr>
          <p:cNvPr id="48" name="矩形 47"/>
          <p:cNvSpPr/>
          <p:nvPr/>
        </p:nvSpPr>
        <p:spPr>
          <a:xfrm>
            <a:off x="620776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366510" y="4568190"/>
            <a:ext cx="341630" cy="275590"/>
          </a:xfrm>
          <a:prstGeom prst="rect">
            <a:avLst/>
          </a:prstGeom>
          <a:noFill/>
        </p:spPr>
        <p:txBody>
          <a:bodyPr wrap="none" rtlCol="0">
            <a:spAutoFit/>
          </a:bodyPr>
          <a:p>
            <a:r>
              <a:rPr lang="en-US" altLang="zh-CN" sz="1200"/>
              <a:t>R2</a:t>
            </a:r>
            <a:endParaRPr lang="en-US" altLang="zh-CN" sz="1200"/>
          </a:p>
        </p:txBody>
      </p:sp>
      <p:cxnSp>
        <p:nvCxnSpPr>
          <p:cNvPr id="50" name="直接箭头连接符 49"/>
          <p:cNvCxnSpPr>
            <a:stCxn id="47" idx="2"/>
            <a:endCxn id="45" idx="0"/>
          </p:cNvCxnSpPr>
          <p:nvPr/>
        </p:nvCxnSpPr>
        <p:spPr>
          <a:xfrm>
            <a:off x="653605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2"/>
            <a:endCxn id="49" idx="0"/>
          </p:cNvCxnSpPr>
          <p:nvPr/>
        </p:nvCxnSpPr>
        <p:spPr>
          <a:xfrm>
            <a:off x="653669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365240" y="2552065"/>
            <a:ext cx="337820" cy="275590"/>
          </a:xfrm>
          <a:prstGeom prst="rect">
            <a:avLst/>
          </a:prstGeom>
          <a:noFill/>
        </p:spPr>
        <p:txBody>
          <a:bodyPr wrap="none" rtlCol="0">
            <a:spAutoFit/>
          </a:bodyPr>
          <a:p>
            <a:r>
              <a:rPr lang="en-US" altLang="zh-CN" sz="1200"/>
              <a:t>P3</a:t>
            </a:r>
            <a:endParaRPr lang="en-US" altLang="zh-CN" sz="1200"/>
          </a:p>
        </p:txBody>
      </p:sp>
      <p:cxnSp>
        <p:nvCxnSpPr>
          <p:cNvPr id="53" name="直接箭头连接符 52"/>
          <p:cNvCxnSpPr/>
          <p:nvPr/>
        </p:nvCxnSpPr>
        <p:spPr>
          <a:xfrm>
            <a:off x="1445895" y="2669540"/>
            <a:ext cx="7048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1445895" y="3034030"/>
            <a:ext cx="71691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395345" y="2678430"/>
            <a:ext cx="67119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395345" y="302006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275580" y="2689860"/>
            <a:ext cx="65976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5287645" y="303149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532890" y="1845945"/>
            <a:ext cx="2468880" cy="282575"/>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61" name="直接连接符 60"/>
          <p:cNvCxnSpPr/>
          <p:nvPr/>
        </p:nvCxnSpPr>
        <p:spPr>
          <a:xfrm>
            <a:off x="2027555" y="185864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541905" y="185864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154555" y="1858645"/>
            <a:ext cx="295910" cy="275590"/>
          </a:xfrm>
          <a:prstGeom prst="rect">
            <a:avLst/>
          </a:prstGeom>
          <a:noFill/>
        </p:spPr>
        <p:txBody>
          <a:bodyPr wrap="none" rtlCol="0">
            <a:spAutoFit/>
          </a:bodyPr>
          <a:p>
            <a:r>
              <a:rPr lang="en-US" altLang="zh-CN" sz="1200"/>
              <a:t>id</a:t>
            </a:r>
            <a:endParaRPr lang="en-US" altLang="zh-CN" sz="1200"/>
          </a:p>
        </p:txBody>
      </p:sp>
      <p:cxnSp>
        <p:nvCxnSpPr>
          <p:cNvPr id="64" name="曲线连接符 63"/>
          <p:cNvCxnSpPr>
            <a:stCxn id="60" idx="1"/>
            <a:endCxn id="12" idx="0"/>
          </p:cNvCxnSpPr>
          <p:nvPr/>
        </p:nvCxnSpPr>
        <p:spPr>
          <a:xfrm rot="10800000" flipV="1">
            <a:off x="805180" y="1987550"/>
            <a:ext cx="727710" cy="55308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881370" y="1845945"/>
            <a:ext cx="1574800" cy="281940"/>
            <a:chOff x="9262" y="2907"/>
            <a:chExt cx="2480" cy="444"/>
          </a:xfrm>
        </p:grpSpPr>
        <p:sp>
          <p:nvSpPr>
            <p:cNvPr id="70" name="矩形 69"/>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71" name="直接连接符 70"/>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77" name="曲线连接符 76"/>
          <p:cNvCxnSpPr>
            <a:stCxn id="70" idx="1"/>
            <a:endCxn id="52" idx="0"/>
          </p:cNvCxnSpPr>
          <p:nvPr/>
        </p:nvCxnSpPr>
        <p:spPr>
          <a:xfrm rot="10800000" flipH="1" flipV="1">
            <a:off x="5881370" y="1986915"/>
            <a:ext cx="652780" cy="565150"/>
          </a:xfrm>
          <a:prstGeom prst="curvedConnector4">
            <a:avLst>
              <a:gd name="adj1" fmla="val -36479"/>
              <a:gd name="adj2" fmla="val 6247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042285" y="185229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169920" y="1864995"/>
            <a:ext cx="295910" cy="275590"/>
          </a:xfrm>
          <a:prstGeom prst="rect">
            <a:avLst/>
          </a:prstGeom>
          <a:noFill/>
        </p:spPr>
        <p:txBody>
          <a:bodyPr wrap="none" rtlCol="0">
            <a:spAutoFit/>
          </a:bodyPr>
          <a:p>
            <a:r>
              <a:rPr lang="en-US" altLang="zh-CN" sz="1200"/>
              <a:t>id</a:t>
            </a:r>
            <a:endParaRPr lang="en-US" altLang="zh-CN" sz="1200"/>
          </a:p>
        </p:txBody>
      </p:sp>
      <p:cxnSp>
        <p:nvCxnSpPr>
          <p:cNvPr id="80" name="直接连接符 79"/>
          <p:cNvCxnSpPr/>
          <p:nvPr/>
        </p:nvCxnSpPr>
        <p:spPr>
          <a:xfrm>
            <a:off x="3507740" y="183959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a:stCxn id="60" idx="2"/>
            <a:endCxn id="32" idx="0"/>
          </p:cNvCxnSpPr>
          <p:nvPr/>
        </p:nvCxnSpPr>
        <p:spPr>
          <a:xfrm rot="5400000" flipV="1">
            <a:off x="2566353" y="2329498"/>
            <a:ext cx="412115" cy="10160"/>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60" idx="3"/>
            <a:endCxn id="42" idx="0"/>
          </p:cNvCxnSpPr>
          <p:nvPr/>
        </p:nvCxnSpPr>
        <p:spPr>
          <a:xfrm>
            <a:off x="4001770" y="1987550"/>
            <a:ext cx="655955" cy="55880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889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84" name="矩形 83"/>
          <p:cNvSpPr/>
          <p:nvPr/>
        </p:nvSpPr>
        <p:spPr>
          <a:xfrm>
            <a:off x="795591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8114665" y="3731260"/>
            <a:ext cx="341630" cy="275590"/>
          </a:xfrm>
          <a:prstGeom prst="rect">
            <a:avLst/>
          </a:prstGeom>
          <a:noFill/>
        </p:spPr>
        <p:txBody>
          <a:bodyPr wrap="none" rtlCol="0">
            <a:spAutoFit/>
          </a:bodyPr>
          <a:p>
            <a:r>
              <a:rPr lang="en-US" altLang="zh-CN" sz="1200"/>
              <a:t>R1</a:t>
            </a:r>
            <a:endParaRPr lang="en-US" altLang="zh-CN" sz="1200"/>
          </a:p>
        </p:txBody>
      </p:sp>
      <p:sp>
        <p:nvSpPr>
          <p:cNvPr id="86" name="矩形 85"/>
          <p:cNvSpPr/>
          <p:nvPr/>
        </p:nvSpPr>
        <p:spPr>
          <a:xfrm>
            <a:off x="795528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文本框 86"/>
          <p:cNvSpPr txBox="1"/>
          <p:nvPr/>
        </p:nvSpPr>
        <p:spPr>
          <a:xfrm>
            <a:off x="8114030" y="2894330"/>
            <a:ext cx="341630" cy="275590"/>
          </a:xfrm>
          <a:prstGeom prst="rect">
            <a:avLst/>
          </a:prstGeom>
          <a:noFill/>
        </p:spPr>
        <p:txBody>
          <a:bodyPr wrap="none" rtlCol="0">
            <a:spAutoFit/>
          </a:bodyPr>
          <a:p>
            <a:r>
              <a:rPr lang="en-US" altLang="zh-CN" sz="1200"/>
              <a:t>R0</a:t>
            </a:r>
            <a:endParaRPr lang="en-US" altLang="zh-CN" sz="1200"/>
          </a:p>
        </p:txBody>
      </p:sp>
      <p:sp>
        <p:nvSpPr>
          <p:cNvPr id="88" name="矩形 87"/>
          <p:cNvSpPr/>
          <p:nvPr/>
        </p:nvSpPr>
        <p:spPr>
          <a:xfrm>
            <a:off x="795655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8115300" y="4568190"/>
            <a:ext cx="341630" cy="275590"/>
          </a:xfrm>
          <a:prstGeom prst="rect">
            <a:avLst/>
          </a:prstGeom>
          <a:noFill/>
        </p:spPr>
        <p:txBody>
          <a:bodyPr wrap="none" rtlCol="0">
            <a:spAutoFit/>
          </a:bodyPr>
          <a:p>
            <a:r>
              <a:rPr lang="en-US" altLang="zh-CN" sz="1200"/>
              <a:t>R2</a:t>
            </a:r>
            <a:endParaRPr lang="en-US" altLang="zh-CN" sz="1200"/>
          </a:p>
        </p:txBody>
      </p:sp>
      <p:cxnSp>
        <p:nvCxnSpPr>
          <p:cNvPr id="90" name="直接箭头连接符 89"/>
          <p:cNvCxnSpPr>
            <a:stCxn id="87" idx="2"/>
            <a:endCxn id="85" idx="0"/>
          </p:cNvCxnSpPr>
          <p:nvPr/>
        </p:nvCxnSpPr>
        <p:spPr>
          <a:xfrm>
            <a:off x="828484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9" idx="0"/>
          </p:cNvCxnSpPr>
          <p:nvPr/>
        </p:nvCxnSpPr>
        <p:spPr>
          <a:xfrm>
            <a:off x="828548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114030" y="2552065"/>
            <a:ext cx="337820" cy="275590"/>
          </a:xfrm>
          <a:prstGeom prst="rect">
            <a:avLst/>
          </a:prstGeom>
          <a:noFill/>
        </p:spPr>
        <p:txBody>
          <a:bodyPr wrap="none" rtlCol="0">
            <a:spAutoFit/>
          </a:bodyPr>
          <a:p>
            <a:r>
              <a:rPr lang="en-US" altLang="zh-CN" sz="1200"/>
              <a:t>P4</a:t>
            </a:r>
            <a:endParaRPr lang="en-US" altLang="zh-CN" sz="1200"/>
          </a:p>
        </p:txBody>
      </p:sp>
      <p:cxnSp>
        <p:nvCxnSpPr>
          <p:cNvPr id="93" name="直接箭头连接符 92"/>
          <p:cNvCxnSpPr/>
          <p:nvPr/>
        </p:nvCxnSpPr>
        <p:spPr>
          <a:xfrm>
            <a:off x="7152005" y="2669540"/>
            <a:ext cx="4889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7152005" y="3158490"/>
            <a:ext cx="51244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a:stCxn id="70" idx="3"/>
            <a:endCxn id="92" idx="0"/>
          </p:cNvCxnSpPr>
          <p:nvPr/>
        </p:nvCxnSpPr>
        <p:spPr>
          <a:xfrm>
            <a:off x="7456805" y="1986915"/>
            <a:ext cx="826135" cy="56515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898900" y="1115060"/>
            <a:ext cx="1574800" cy="281940"/>
            <a:chOff x="9262" y="2907"/>
            <a:chExt cx="2480" cy="444"/>
          </a:xfrm>
        </p:grpSpPr>
        <p:sp>
          <p:nvSpPr>
            <p:cNvPr id="97" name="矩形 96"/>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98" name="直接连接符 97"/>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101" name="曲线连接符 100"/>
          <p:cNvCxnSpPr>
            <a:stCxn id="97" idx="1"/>
            <a:endCxn id="60" idx="0"/>
          </p:cNvCxnSpPr>
          <p:nvPr/>
        </p:nvCxnSpPr>
        <p:spPr>
          <a:xfrm rot="10800000" flipV="1">
            <a:off x="2767330" y="1256030"/>
            <a:ext cx="11315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曲线连接符 101"/>
          <p:cNvCxnSpPr>
            <a:stCxn id="97" idx="3"/>
            <a:endCxn id="73" idx="0"/>
          </p:cNvCxnSpPr>
          <p:nvPr/>
        </p:nvCxnSpPr>
        <p:spPr>
          <a:xfrm>
            <a:off x="5474335" y="1256030"/>
            <a:ext cx="11950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553075" y="198120"/>
            <a:ext cx="3347720" cy="783590"/>
          </a:xfrm>
          <a:prstGeom prst="rect">
            <a:avLst/>
          </a:prstGeom>
          <a:noFill/>
        </p:spPr>
        <p:txBody>
          <a:bodyPr wrap="square" rtlCol="0">
            <a:spAutoFit/>
          </a:bodyPr>
          <a:p>
            <a:pPr indent="0">
              <a:buNone/>
            </a:pPr>
            <a:r>
              <a:rPr lang="en-US" altLang="zh-CN" sz="900" u="sng">
                <a:latin typeface="SimSong" panose="02020300000000000000" charset="-122"/>
                <a:ea typeface="SimSong" panose="02020300000000000000" charset="-122"/>
                <a:cs typeface="SimSong" panose="02020300000000000000" charset="-122"/>
              </a:rPr>
              <a:t>m阶的B+树定义</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每个</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至多有m个子女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除根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外，每个结点至少有[m/2]个子女，根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至少有两个子女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有k个子女的</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必有k个关键字</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104" name="文本框 103"/>
          <p:cNvSpPr txBox="1"/>
          <p:nvPr/>
        </p:nvSpPr>
        <p:spPr>
          <a:xfrm>
            <a:off x="443865" y="839470"/>
            <a:ext cx="24688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索引组织树，聚簇索引，</a:t>
            </a:r>
            <a:r>
              <a:rPr lang="zh-CN" altLang="en-US" sz="1200" b="1">
                <a:solidFill>
                  <a:srgbClr val="FF0000"/>
                </a:solidFill>
                <a:latin typeface="SimSong Bold" panose="02020300000000000000" charset="-122"/>
                <a:ea typeface="SimSong Bold" panose="02020300000000000000" charset="-122"/>
              </a:rPr>
              <a:t>页间目录</a:t>
            </a:r>
            <a:endParaRPr lang="zh-CN" altLang="en-US" sz="1200" b="1">
              <a:solidFill>
                <a:srgbClr val="FF0000"/>
              </a:solidFill>
              <a:latin typeface="SimSong Bold" panose="02020300000000000000" charset="-122"/>
              <a:ea typeface="SimSong Bold" panose="02020300000000000000" charset="-122"/>
            </a:endParaRPr>
          </a:p>
        </p:txBody>
      </p:sp>
      <p:sp>
        <p:nvSpPr>
          <p:cNvPr id="13" name="文本框 12"/>
          <p:cNvSpPr txBox="1"/>
          <p:nvPr/>
        </p:nvSpPr>
        <p:spPr>
          <a:xfrm>
            <a:off x="1423035" y="3169920"/>
            <a:ext cx="690880" cy="245110"/>
          </a:xfrm>
          <a:prstGeom prst="rect">
            <a:avLst/>
          </a:prstGeom>
          <a:noFill/>
        </p:spPr>
        <p:txBody>
          <a:bodyPr wrap="none" rtlCol="0">
            <a:spAutoFit/>
          </a:bodyPr>
          <a:p>
            <a:r>
              <a:rPr lang="zh-CN" altLang="en-US" sz="1000">
                <a:latin typeface="宋体" charset="0"/>
                <a:ea typeface="宋体" charset="0"/>
              </a:rPr>
              <a:t>双向链表</a:t>
            </a:r>
            <a:endParaRPr lang="zh-CN" altLang="en-US" sz="1000">
              <a:latin typeface="宋体" charset="0"/>
              <a:ea typeface="宋体" charset="0"/>
            </a:endParaRPr>
          </a:p>
        </p:txBody>
      </p:sp>
      <p:sp>
        <p:nvSpPr>
          <p:cNvPr id="14" name="文本框 13"/>
          <p:cNvSpPr txBox="1"/>
          <p:nvPr/>
        </p:nvSpPr>
        <p:spPr>
          <a:xfrm>
            <a:off x="149860" y="3357245"/>
            <a:ext cx="690880" cy="245110"/>
          </a:xfrm>
          <a:prstGeom prst="rect">
            <a:avLst/>
          </a:prstGeom>
          <a:noFill/>
        </p:spPr>
        <p:txBody>
          <a:bodyPr wrap="none" rtlCol="0">
            <a:spAutoFit/>
          </a:bodyPr>
          <a:p>
            <a:r>
              <a:rPr lang="zh-CN" altLang="en-US" sz="1000">
                <a:latin typeface="宋体" charset="0"/>
                <a:ea typeface="宋体" charset="0"/>
              </a:rPr>
              <a:t>单向链表</a:t>
            </a:r>
            <a:endParaRPr lang="zh-CN" altLang="en-US" sz="1000">
              <a:latin typeface="宋体" charset="0"/>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查找</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198245" y="229489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文本框 2"/>
          <p:cNvSpPr txBox="1"/>
          <p:nvPr/>
        </p:nvSpPr>
        <p:spPr>
          <a:xfrm>
            <a:off x="1287145" y="2407285"/>
            <a:ext cx="23164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通过页间</a:t>
            </a:r>
            <a:r>
              <a:rPr lang="zh-CN" altLang="en-US" sz="1200">
                <a:latin typeface="SimSong Regular" panose="02020300000000000000" charset="-122"/>
                <a:ea typeface="SimSong Regular" panose="02020300000000000000" charset="-122"/>
              </a:rPr>
              <a:t>目录找到数据所在的页</a:t>
            </a:r>
            <a:endParaRPr lang="zh-CN" altLang="en-US" sz="1200">
              <a:latin typeface="SimSong Regular" panose="02020300000000000000" charset="-122"/>
              <a:ea typeface="SimSong Regular" panose="02020300000000000000" charset="-122"/>
            </a:endParaRPr>
          </a:p>
        </p:txBody>
      </p:sp>
      <p:sp>
        <p:nvSpPr>
          <p:cNvPr id="4" name="矩形 3"/>
          <p:cNvSpPr/>
          <p:nvPr/>
        </p:nvSpPr>
        <p:spPr>
          <a:xfrm>
            <a:off x="1198245" y="405638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 name="文本框 4"/>
          <p:cNvSpPr txBox="1"/>
          <p:nvPr/>
        </p:nvSpPr>
        <p:spPr>
          <a:xfrm>
            <a:off x="1384300" y="4177030"/>
            <a:ext cx="2011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通过页内目录查找数据</a:t>
            </a:r>
            <a:r>
              <a:rPr lang="zh-CN" altLang="en-US" sz="1200">
                <a:latin typeface="SimSong Regular" panose="02020300000000000000" charset="-122"/>
                <a:ea typeface="SimSong Regular" panose="02020300000000000000" charset="-122"/>
              </a:rPr>
              <a:t>记录</a:t>
            </a:r>
            <a:endParaRPr lang="zh-CN" altLang="en-US" sz="1200">
              <a:latin typeface="SimSong Regular" panose="02020300000000000000" charset="-122"/>
              <a:ea typeface="SimSong Regular" panose="02020300000000000000" charset="-122"/>
            </a:endParaRPr>
          </a:p>
        </p:txBody>
      </p:sp>
      <p:sp>
        <p:nvSpPr>
          <p:cNvPr id="7" name="下箭头 6"/>
          <p:cNvSpPr/>
          <p:nvPr/>
        </p:nvSpPr>
        <p:spPr>
          <a:xfrm>
            <a:off x="1797050" y="3025775"/>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4575175" y="2406650"/>
            <a:ext cx="3055620" cy="306705"/>
          </a:xfrm>
          <a:prstGeom prst="rect">
            <a:avLst/>
          </a:prstGeom>
          <a:noFill/>
        </p:spPr>
        <p:txBody>
          <a:bodyPr wrap="none" rtlCol="0">
            <a:spAutoFit/>
          </a:bodyPr>
          <a:p>
            <a:r>
              <a:rPr lang="en-US" altLang="zh-CN" sz="1400">
                <a:latin typeface="宋体" charset="0"/>
                <a:ea typeface="宋体" charset="0"/>
                <a:cs typeface="宋体" charset="0"/>
              </a:rPr>
              <a:t>B+</a:t>
            </a:r>
            <a:r>
              <a:rPr lang="zh-CN" altLang="en-US" sz="1400">
                <a:latin typeface="宋体" charset="0"/>
                <a:ea typeface="宋体" charset="0"/>
                <a:cs typeface="宋体" charset="0"/>
              </a:rPr>
              <a:t>树查找，从跟节点一直到叶子节点</a:t>
            </a:r>
            <a:endParaRPr lang="zh-CN" altLang="en-US" sz="1400">
              <a:latin typeface="宋体" charset="0"/>
              <a:ea typeface="宋体" charset="0"/>
              <a:cs typeface="宋体" charset="0"/>
            </a:endParaRPr>
          </a:p>
        </p:txBody>
      </p:sp>
      <p:sp>
        <p:nvSpPr>
          <p:cNvPr id="10" name="右箭头 9"/>
          <p:cNvSpPr/>
          <p:nvPr/>
        </p:nvSpPr>
        <p:spPr>
          <a:xfrm>
            <a:off x="3834130" y="2461260"/>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右箭头 10"/>
          <p:cNvSpPr/>
          <p:nvPr/>
        </p:nvSpPr>
        <p:spPr>
          <a:xfrm>
            <a:off x="3834130" y="4215765"/>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4570095" y="4177030"/>
            <a:ext cx="894080" cy="306705"/>
          </a:xfrm>
          <a:prstGeom prst="rect">
            <a:avLst/>
          </a:prstGeom>
          <a:noFill/>
        </p:spPr>
        <p:txBody>
          <a:bodyPr wrap="none" rtlCol="0">
            <a:spAutoFit/>
          </a:bodyPr>
          <a:p>
            <a:r>
              <a:rPr lang="zh-CN" altLang="en-US" sz="1400">
                <a:latin typeface="宋体" charset="0"/>
                <a:ea typeface="宋体" charset="0"/>
              </a:rPr>
              <a:t>页内寻址</a:t>
            </a:r>
            <a:endParaRPr lang="zh-CN" altLang="en-US" sz="1400">
              <a:latin typeface="宋体" charset="0"/>
              <a:ea typeface="宋体" charset="0"/>
            </a:endParaRPr>
          </a:p>
        </p:txBody>
      </p:sp>
      <p:sp>
        <p:nvSpPr>
          <p:cNvPr id="9" name="矩形 8"/>
          <p:cNvSpPr/>
          <p:nvPr/>
        </p:nvSpPr>
        <p:spPr>
          <a:xfrm>
            <a:off x="1198245" y="694055"/>
            <a:ext cx="2494280" cy="500380"/>
          </a:xfrm>
          <a:prstGeom prst="rect">
            <a:avLst/>
          </a:prstGeom>
          <a:noFill/>
          <a:ln w="12700" cmpd="sng">
            <a:solidFill>
              <a:schemeClr val="accent1">
                <a:shade val="50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下箭头 11"/>
          <p:cNvSpPr/>
          <p:nvPr/>
        </p:nvSpPr>
        <p:spPr>
          <a:xfrm>
            <a:off x="1796415" y="1351280"/>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1765935" y="806450"/>
            <a:ext cx="1249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非主键查询</a:t>
            </a:r>
            <a:r>
              <a:rPr lang="zh-CN" altLang="en-US" sz="1200">
                <a:latin typeface="SimSong Regular" panose="02020300000000000000" charset="-122"/>
                <a:ea typeface="SimSong Regular" panose="02020300000000000000" charset="-122"/>
              </a:rPr>
              <a:t>条件</a:t>
            </a:r>
            <a:endParaRPr lang="zh-CN" altLang="en-US" sz="1200">
              <a:latin typeface="SimSong Regular" panose="02020300000000000000" charset="-122"/>
              <a:ea typeface="SimSong Regular" panose="02020300000000000000" charset="-122"/>
            </a:endParaRPr>
          </a:p>
        </p:txBody>
      </p:sp>
      <p:sp>
        <p:nvSpPr>
          <p:cNvPr id="15" name="文本框 14"/>
          <p:cNvSpPr txBox="1"/>
          <p:nvPr/>
        </p:nvSpPr>
        <p:spPr>
          <a:xfrm>
            <a:off x="4575175" y="790575"/>
            <a:ext cx="2316480" cy="306705"/>
          </a:xfrm>
          <a:prstGeom prst="rect">
            <a:avLst/>
          </a:prstGeom>
          <a:noFill/>
        </p:spPr>
        <p:txBody>
          <a:bodyPr wrap="none" rtlCol="0">
            <a:spAutoFit/>
          </a:bodyPr>
          <a:p>
            <a:r>
              <a:rPr lang="zh-CN" altLang="en-US" sz="1400">
                <a:latin typeface="宋体" charset="0"/>
                <a:ea typeface="宋体" charset="0"/>
                <a:cs typeface="宋体" charset="0"/>
              </a:rPr>
              <a:t>通过辅助索引，定位到</a:t>
            </a:r>
            <a:r>
              <a:rPr lang="zh-CN" altLang="en-US" sz="1400">
                <a:latin typeface="宋体" charset="0"/>
                <a:ea typeface="宋体" charset="0"/>
                <a:cs typeface="宋体" charset="0"/>
              </a:rPr>
              <a:t>主键</a:t>
            </a:r>
            <a:endParaRPr lang="zh-CN" altLang="en-US" sz="1400">
              <a:latin typeface="宋体" charset="0"/>
              <a:ea typeface="宋体" charset="0"/>
              <a:cs typeface="宋体" charset="0"/>
            </a:endParaRPr>
          </a:p>
        </p:txBody>
      </p:sp>
      <p:sp>
        <p:nvSpPr>
          <p:cNvPr id="16" name="右箭头 15"/>
          <p:cNvSpPr/>
          <p:nvPr/>
        </p:nvSpPr>
        <p:spPr>
          <a:xfrm>
            <a:off x="3834130" y="845185"/>
            <a:ext cx="306070" cy="198120"/>
          </a:xfrm>
          <a:prstGeom prst="righ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3834130" y="3025775"/>
            <a:ext cx="5083175" cy="645160"/>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【注意】如果没有建立辅助索引，对于页间查找无法利用</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树的性能，</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对于页内查找也无法利用页目录的性能，这个时候就是全表扫描，对</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叶子节点通过双向链表进行页间遍历，通过单向链表进行页内遍历；</a:t>
            </a:r>
            <a:endParaRPr lang="zh-CN" altLang="en-US" sz="1200">
              <a:solidFill>
                <a:srgbClr val="FF0000"/>
              </a:solidFill>
              <a:latin typeface="宋体" charset="0"/>
              <a:ea typeface="宋体" charset="0"/>
              <a:cs typeface="宋体" charset="0"/>
            </a:endParaRPr>
          </a:p>
        </p:txBody>
      </p:sp>
      <p:sp>
        <p:nvSpPr>
          <p:cNvPr id="19" name="文本框 18"/>
          <p:cNvSpPr txBox="1"/>
          <p:nvPr/>
        </p:nvSpPr>
        <p:spPr>
          <a:xfrm>
            <a:off x="3834130" y="1263650"/>
            <a:ext cx="5235575" cy="460375"/>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【注意】辅助索引本质上是索引字段到主键的映射，可以利用到主键（</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以及页内目录的寻址</a:t>
            </a:r>
            <a:r>
              <a:rPr lang="zh-CN" altLang="en-US" sz="1200">
                <a:solidFill>
                  <a:srgbClr val="FF0000"/>
                </a:solidFill>
                <a:latin typeface="宋体" charset="0"/>
                <a:ea typeface="宋体" charset="0"/>
                <a:cs typeface="宋体" charset="0"/>
              </a:rPr>
              <a:t>性能）</a:t>
            </a:r>
            <a:endParaRPr lang="zh-CN" altLang="en-US" sz="1200">
              <a:solidFill>
                <a:srgbClr val="FF0000"/>
              </a:solidFill>
              <a:latin typeface="宋体"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09918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页分裂</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9" name="文本框 8"/>
          <p:cNvSpPr txBox="1"/>
          <p:nvPr/>
        </p:nvSpPr>
        <p:spPr>
          <a:xfrm>
            <a:off x="595630" y="1096645"/>
            <a:ext cx="7957820" cy="798830"/>
          </a:xfrm>
          <a:prstGeom prst="rect">
            <a:avLst/>
          </a:prstGeom>
          <a:noFill/>
        </p:spPr>
        <p:txBody>
          <a:bodyPr wrap="none" rtlCol="0">
            <a:spAutoFit/>
          </a:bodyPr>
          <a:p>
            <a:pPr algn="l"/>
            <a:r>
              <a:rPr lang="zh-CN" altLang="en-US" b="1" u="sng">
                <a:latin typeface="宋体" charset="0"/>
                <a:ea typeface="宋体" charset="0"/>
              </a:rPr>
              <a:t>核心思想</a:t>
            </a:r>
            <a:endParaRPr lang="zh-CN" altLang="en-US">
              <a:latin typeface="宋体" charset="0"/>
              <a:ea typeface="宋体" charset="0"/>
            </a:endParaRPr>
          </a:p>
          <a:p>
            <a:pPr algn="l"/>
            <a:r>
              <a:rPr lang="en-US" altLang="zh-CN" sz="1400">
                <a:latin typeface="宋体" charset="0"/>
                <a:ea typeface="宋体" charset="0"/>
              </a:rPr>
              <a:t>	</a:t>
            </a:r>
            <a:endParaRPr lang="en-US" altLang="zh-CN" sz="1400">
              <a:latin typeface="宋体" charset="0"/>
              <a:ea typeface="宋体" charset="0"/>
            </a:endParaRPr>
          </a:p>
          <a:p>
            <a:pPr algn="l"/>
            <a:r>
              <a:rPr lang="en-US" altLang="zh-CN" sz="1400">
                <a:latin typeface="宋体" charset="0"/>
                <a:ea typeface="宋体" charset="0"/>
              </a:rPr>
              <a:t>	B+</a:t>
            </a:r>
            <a:r>
              <a:rPr lang="zh-CN" altLang="en-US" sz="1400">
                <a:latin typeface="宋体" charset="0"/>
                <a:ea typeface="宋体" charset="0"/>
              </a:rPr>
              <a:t>树索引运作的一个核心机制就是要求你后一个数据页的主键值都大于前一个数据页的主键值</a:t>
            </a:r>
            <a:endParaRPr lang="zh-CN" altLang="en-US" sz="1400">
              <a:latin typeface="宋体" charset="0"/>
              <a:ea typeface="宋体" charset="0"/>
            </a:endParaRPr>
          </a:p>
        </p:txBody>
      </p:sp>
      <p:sp>
        <p:nvSpPr>
          <p:cNvPr id="14" name="文本框 13"/>
          <p:cNvSpPr txBox="1"/>
          <p:nvPr/>
        </p:nvSpPr>
        <p:spPr>
          <a:xfrm>
            <a:off x="1058545" y="2526665"/>
            <a:ext cx="6812280" cy="645160"/>
          </a:xfrm>
          <a:prstGeom prst="rect">
            <a:avLst/>
          </a:prstGeom>
          <a:noFill/>
        </p:spPr>
        <p:txBody>
          <a:bodyPr wrap="none" rtlCol="0">
            <a:spAutoFit/>
          </a:bodyPr>
          <a:p>
            <a:r>
              <a:rPr lang="zh-CN" altLang="en-US">
                <a:solidFill>
                  <a:srgbClr val="C00000"/>
                </a:solidFill>
                <a:latin typeface="宋体" charset="0"/>
                <a:ea typeface="宋体" charset="0"/>
              </a:rPr>
              <a:t>主键递增</a:t>
            </a:r>
            <a:r>
              <a:rPr lang="zh-CN" altLang="en-US">
                <a:latin typeface="宋体" charset="0"/>
                <a:ea typeface="宋体" charset="0"/>
              </a:rPr>
              <a:t>，只需要不断新增页面即可满足；</a:t>
            </a:r>
            <a:endParaRPr lang="zh-CN" altLang="en-US">
              <a:latin typeface="宋体" charset="0"/>
              <a:ea typeface="宋体" charset="0"/>
            </a:endParaRPr>
          </a:p>
          <a:p>
            <a:r>
              <a:rPr lang="zh-CN" altLang="en-US">
                <a:solidFill>
                  <a:srgbClr val="C00000"/>
                </a:solidFill>
                <a:latin typeface="宋体" charset="0"/>
                <a:ea typeface="宋体" charset="0"/>
              </a:rPr>
              <a:t>主键无序</a:t>
            </a:r>
            <a:r>
              <a:rPr lang="zh-CN" altLang="en-US">
                <a:latin typeface="宋体" charset="0"/>
                <a:ea typeface="宋体" charset="0"/>
              </a:rPr>
              <a:t>，会产生页分裂，导致大量的数据进行挪动，性能降低；</a:t>
            </a:r>
            <a:endParaRPr lang="zh-CN" altLang="en-US">
              <a:latin typeface="宋体" charset="0"/>
              <a:ea typeface="宋体" charset="0"/>
            </a:endParaRPr>
          </a:p>
        </p:txBody>
      </p:sp>
      <p:sp>
        <p:nvSpPr>
          <p:cNvPr id="15" name="文本框 14"/>
          <p:cNvSpPr txBox="1"/>
          <p:nvPr/>
        </p:nvSpPr>
        <p:spPr>
          <a:xfrm>
            <a:off x="1852930" y="4044315"/>
            <a:ext cx="4483735" cy="368300"/>
          </a:xfrm>
          <a:prstGeom prst="rect">
            <a:avLst/>
          </a:prstGeom>
          <a:noFill/>
        </p:spPr>
        <p:txBody>
          <a:bodyPr wrap="none" rtlCol="0">
            <a:spAutoFit/>
          </a:bodyPr>
          <a:p>
            <a:r>
              <a:rPr lang="zh-CN" altLang="en-US"/>
              <a:t>为什么建议使用自增</a:t>
            </a:r>
            <a:r>
              <a:rPr lang="en-US" altLang="zh-CN"/>
              <a:t>id</a:t>
            </a:r>
            <a:r>
              <a:rPr lang="zh-CN" altLang="en-US"/>
              <a:t>（整型）作为</a:t>
            </a:r>
            <a:r>
              <a:rPr lang="zh-CN" altLang="en-US"/>
              <a:t>主键？</a:t>
            </a:r>
            <a:endParaRPr lang="zh-CN" altLang="en-US"/>
          </a:p>
        </p:txBody>
      </p:sp>
    </p:spTree>
  </p:cSld>
  <p:clrMapOvr>
    <a:masterClrMapping/>
  </p:clrMapOvr>
</p:sld>
</file>

<file path=ppt/tags/tag1.xml><?xml version="1.0" encoding="utf-8"?>
<p:tagLst xmlns:p="http://schemas.openxmlformats.org/presentationml/2006/main">
  <p:tag name="KSO_WM_UNIT_TABLE_BEAUTIFY" val="smartTable{f7e37670-5d59-4fab-8f2c-71d3a01ec159}"/>
  <p:tag name="TABLE_ENDDRAG_ORIGIN_RECT" val="485*98"/>
  <p:tag name="TABLE_ENDDRAG_RECT" val="199*107*485*99"/>
</p:tagLst>
</file>

<file path=ppt/tags/tag10.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ags/tag11.xml><?xml version="1.0" encoding="utf-8"?>
<p:tagLst xmlns:p="http://schemas.openxmlformats.org/presentationml/2006/main">
  <p:tag name="KSO_WM_UNIT_TABLE_BEAUTIFY" val="smartTable{cf62e79a-62c4-4446-a402-c0795b5df742}"/>
</p:tagLst>
</file>

<file path=ppt/tags/tag12.xml><?xml version="1.0" encoding="utf-8"?>
<p:tagLst xmlns:p="http://schemas.openxmlformats.org/presentationml/2006/main">
  <p:tag name="KSO_WM_UNIT_TABLE_BEAUTIFY" val="smartTable{cf62e79a-62c4-4446-a402-c0795b5df742}"/>
</p:tagLst>
</file>

<file path=ppt/tags/tag13.xml><?xml version="1.0" encoding="utf-8"?>
<p:tagLst xmlns:p="http://schemas.openxmlformats.org/presentationml/2006/main">
  <p:tag name="KSO_WM_UNIT_TABLE_BEAUTIFY" val="smartTable{cf62e79a-62c4-4446-a402-c0795b5df742}"/>
</p:tagLst>
</file>

<file path=ppt/tags/tag14.xml><?xml version="1.0" encoding="utf-8"?>
<p:tagLst xmlns:p="http://schemas.openxmlformats.org/presentationml/2006/main">
  <p:tag name="KSO_WM_UNIT_TABLE_BEAUTIFY" val="smartTable{cf62e79a-62c4-4446-a402-c0795b5df742}"/>
</p:tagLst>
</file>

<file path=ppt/tags/tag15.xml><?xml version="1.0" encoding="utf-8"?>
<p:tagLst xmlns:p="http://schemas.openxmlformats.org/presentationml/2006/main">
  <p:tag name="KSO_WM_UNIT_TABLE_BEAUTIFY" val="smartTable{cf62e79a-62c4-4446-a402-c0795b5df742}"/>
</p:tagLst>
</file>

<file path=ppt/tags/tag2.xml><?xml version="1.0" encoding="utf-8"?>
<p:tagLst xmlns:p="http://schemas.openxmlformats.org/presentationml/2006/main">
  <p:tag name="KSO_WM_UNIT_TABLE_BEAUTIFY" val="smartTable{c6016db8-bcbd-4cf2-bb41-59cb1152903f}"/>
</p:tagLst>
</file>

<file path=ppt/tags/tag3.xml><?xml version="1.0" encoding="utf-8"?>
<p:tagLst xmlns:p="http://schemas.openxmlformats.org/presentationml/2006/main">
  <p:tag name="KSO_WM_UNIT_TABLE_BEAUTIFY" val="smartTable{e4ae65f9-47ec-4a35-aab9-2a5001813ea0}"/>
  <p:tag name="TABLE_ENDDRAG_ORIGIN_RECT" val="557*212"/>
  <p:tag name="TABLE_ENDDRAG_RECT" val="69*90*557*212"/>
</p:tagLst>
</file>

<file path=ppt/tags/tag4.xml><?xml version="1.0" encoding="utf-8"?>
<p:tagLst xmlns:p="http://schemas.openxmlformats.org/presentationml/2006/main">
  <p:tag name="KSO_WM_UNIT_TABLE_BEAUTIFY" val="smartTable{be30b73a-8def-4ff6-9322-576aed236033}"/>
</p:tagLst>
</file>

<file path=ppt/tags/tag5.xml><?xml version="1.0" encoding="utf-8"?>
<p:tagLst xmlns:p="http://schemas.openxmlformats.org/presentationml/2006/main">
  <p:tag name="KSO_WM_UNIT_TABLE_BEAUTIFY" val="smartTable{02232a2a-72a1-4ec0-8e77-3d010f3b2bb4}"/>
</p:tagLst>
</file>

<file path=ppt/tags/tag6.xml><?xml version="1.0" encoding="utf-8"?>
<p:tagLst xmlns:p="http://schemas.openxmlformats.org/presentationml/2006/main">
  <p:tag name="KSO_WM_UNIT_TABLE_BEAUTIFY" val="smartTable{02232a2a-72a1-4ec0-8e77-3d010f3b2bb4}"/>
</p:tagLst>
</file>

<file path=ppt/tags/tag7.xml><?xml version="1.0" encoding="utf-8"?>
<p:tagLst xmlns:p="http://schemas.openxmlformats.org/presentationml/2006/main">
  <p:tag name="KSO_WM_UNIT_TABLE_BEAUTIFY" val="smartTable{02232a2a-72a1-4ec0-8e77-3d010f3b2bb4}"/>
</p:tagLst>
</file>

<file path=ppt/tags/tag8.xml><?xml version="1.0" encoding="utf-8"?>
<p:tagLst xmlns:p="http://schemas.openxmlformats.org/presentationml/2006/main">
  <p:tag name="KSO_WM_UNIT_TABLE_BEAUTIFY" val="smartTable{02232a2a-72a1-4ec0-8e77-3d010f3b2bb4}"/>
</p:tagLst>
</file>

<file path=ppt/tags/tag9.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heme/theme1.xml><?xml version="1.0" encoding="utf-8"?>
<a:theme xmlns:a="http://schemas.openxmlformats.org/drawingml/2006/main" name="Office 主题">
  <a:themeElements>
    <a:clrScheme name="自定义 639">
      <a:dk1>
        <a:sysClr val="windowText" lastClr="000000"/>
      </a:dk1>
      <a:lt1>
        <a:sysClr val="window" lastClr="FFFFFF"/>
      </a:lt1>
      <a:dk2>
        <a:srgbClr val="44546A"/>
      </a:dk2>
      <a:lt2>
        <a:srgbClr val="E7E6E6"/>
      </a:lt2>
      <a:accent1>
        <a:srgbClr val="44546B"/>
      </a:accent1>
      <a:accent2>
        <a:srgbClr val="44546B"/>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工作总结述职报告</Template>
  <TotalTime>0</TotalTime>
  <Words>7564</Words>
  <Application>WPS 演示</Application>
  <PresentationFormat>全屏显示(16:9)</PresentationFormat>
  <Paragraphs>1064</Paragraphs>
  <Slides>43</Slides>
  <Notes>1</Notes>
  <HiddenSlides>1</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43</vt:i4>
      </vt:variant>
    </vt:vector>
  </HeadingPairs>
  <TitlesOfParts>
    <vt:vector size="67" baseType="lpstr">
      <vt:lpstr>Arial</vt:lpstr>
      <vt:lpstr>宋体</vt:lpstr>
      <vt:lpstr>Wingdings</vt:lpstr>
      <vt:lpstr>汉仪旗黑-45S</vt:lpstr>
      <vt:lpstr>宋体</vt:lpstr>
      <vt:lpstr>汉仪书宋二KW</vt:lpstr>
      <vt:lpstr>汉仪中黑KW</vt:lpstr>
      <vt:lpstr>Arial Regular</vt:lpstr>
      <vt:lpstr>SimSong Regular</vt:lpstr>
      <vt:lpstr>DejaVu Math TeX Gyre</vt:lpstr>
      <vt:lpstr>SimSong</vt:lpstr>
      <vt:lpstr>SimSong Bold</vt:lpstr>
      <vt:lpstr>微软雅黑</vt:lpstr>
      <vt:lpstr>汉仪旗黑</vt:lpstr>
      <vt:lpstr>Arial Unicode MS</vt:lpstr>
      <vt:lpstr>等线</vt:lpstr>
      <vt:lpstr>汉仪中等线KW</vt:lpstr>
      <vt:lpstr>汉仪雅酷黑 65W</vt:lpstr>
      <vt:lpstr>Calibri Light</vt:lpstr>
      <vt:lpstr>Helvetica Neue</vt:lpstr>
      <vt:lpstr>Century Gothic</vt:lpstr>
      <vt:lpstr>汉仪旗黑-45S</vt:lpstr>
      <vt:lpstr>Apple Color Emoji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Gilbert</cp:lastModifiedBy>
  <cp:revision>500</cp:revision>
  <dcterms:created xsi:type="dcterms:W3CDTF">2022-10-20T03:26:12Z</dcterms:created>
  <dcterms:modified xsi:type="dcterms:W3CDTF">2022-10-20T03:26:12Z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KSOTemplateUUID">
    <vt:lpwstr>v1.0_mb_UBQWJK6P5fBY0x57LO+kQA==</vt:lpwstr>
  </property>
  <property fmtid="{D5CDD505-2E9C-101B-9397-08002B2CF9AE}" pid="4" name="ICV">
    <vt:lpwstr>8C68DA6BB28AFAD27DE20263C0157068</vt:lpwstr>
  </property>
</Properties>
</file>